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11.wmf" ContentType="image/x-wmf"/>
  <Override PartName="/ppt/media/image14.jpeg" ContentType="image/jpeg"/>
  <Override PartName="/ppt/media/image9.jpeg" ContentType="image/jpeg"/>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10.png" ContentType="image/png"/>
  <Override PartName="/ppt/media/image6.jpeg" ContentType="image/jpeg"/>
  <Override PartName="/ppt/media/image7.jpeg" ContentType="image/jpeg"/>
  <Override PartName="/ppt/media/image13.png" ContentType="image/png"/>
  <Override PartName="/ppt/media/image12.jpeg" ContentType="image/jpeg"/>
  <Override PartName="/ppt/media/image8.wmf" ContentType="image/x-wmf"/>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embeddings/oleObject1.bin" ContentType="application/vnd.openxmlformats-officedocument.oleObject"/>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x="12188825"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CC3E559-3561-4435-BE22-1BF41D5B9D9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FC318E9-457F-473E-87BF-2BEB49686AA9}"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D901E99-D50F-403A-9CA5-3F4BD697CFC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9F1A196-A5C5-4FBF-B098-5003A1908B2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CB99D2A-68E9-46AC-B0DE-0FC0690CBAB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94BAC44-2E59-4918-963B-FA8DFC11CFD1}"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08AAEDD-B2D7-42AD-A7E9-B1BF1EA02F7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0D82989-B6F4-4034-87A1-CB32481EAD9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3ADB4EE-CFB6-4EF5-887E-873F227C6CA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02D0E3F-A219-43E0-9673-D15F0B03839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E3C4B46-1457-43FE-B95F-CEF5BEDE934A}"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2D2EB09-ABE7-404B-A8C6-2E5BF7D27E04}"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859DC6F-C226-494E-879B-F700344C6F93}"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4688731-46CD-4C0B-AA2E-31409FEC48D0}"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E8A903A-D8F4-4DF6-847B-722B2BC891D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34C7794-2133-48E5-872E-B1A9C73FC449}"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8E585CF-E082-4EEF-ABFA-7EB5B5B5135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5A27705-C0E6-4F63-A00B-A0A2B33729D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C5718FC-2B14-44D2-AF82-6C8EF2843CA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6D2AB3E-EC15-443A-8739-7465B6EBD51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4759CDC-7688-420D-952E-75C31B6FA01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85DB6E7-0E53-4071-A2D7-23F238D7C095}"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2EFA7E3-0BF9-4890-8527-477AB34ABF19}"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B967847-3D02-4C34-B811-9CE8E1EC4A86}"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5CF02FC-F7AF-4F5D-8EE2-7B1A7DAA89AE}"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0"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770C0F5D-BB4A-433B-8D88-88C3BA9BF4E8}"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F2D78A8-23BA-44A5-B781-2EC3AFDDE54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4"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D388BB0B-570A-4A6A-B875-8250617BA034}"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1668E66-7B30-404E-9941-B29CC9AE7718}"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865B204-8451-49FC-897C-AB7AC2D5FB48}"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D0872E4-B297-4A4F-BC60-4C620E288A48}"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76E761D-46A5-4132-AE4C-C9D568A70DD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9738851-F088-4A69-A8BC-1B0E2F5D5C3C}"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1"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46E4E4F-814B-4ABE-9291-816B07813E5D}"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7A2E386A-99AA-46C3-A1E5-DD257600007D}"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9"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8F45CAF5-D8CC-4DA8-AA57-BC2497D6BEE4}"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B4AEC1C-2FAE-47D2-9F4F-9B3C27FB9F82}"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46623DD-4523-4481-A813-668AE006906A}"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E833257F-896D-4582-BC60-19133A28A3E8}"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39A6709-E870-426C-9D9C-8CE954E757B3}"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897E796E-8063-45B1-B0DD-4D72A2E05700}"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F0C4EA82-1364-410E-B4BF-0ECDF0DCD24A}"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968749B-22D9-4F7F-BFCB-0061189BF472}"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E2E5590-CAA4-41D6-AE2B-616D50BB4CF1}"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9"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1"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88A269D-EB97-481C-B3E1-EE870583BA4B}"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C9CB882-863D-4717-88E6-5978382E9978}"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833ACED6-B337-4B13-8B03-AF0183FAFC59}"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B8DC15C3-E551-4AB9-87C4-443F31D9E192}"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851CDDB7-3C67-4D91-A4AA-E4B81994C8D7}"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8F6D343B-FBEB-46A4-BD8D-876C2D41D55C}"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6"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B95002C-727E-4AE1-81C1-DA7CA181D19A}"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8"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67C30344-F6CB-4B52-B40B-8B77FD119662}"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2C4C16B-E4D3-403B-BCEB-8DA03C89FEC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4EE90D40-1E10-47EB-AAA6-8812877D49FD}"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5FADF0A-2EDD-4CC3-AF6C-9AE33033CD98}"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42AE16D9-4720-4AB5-BF18-F2230F9C9D03}"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D046E6A-7407-4476-BE57-6AA0CAC385E2}"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5"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571FBEBF-62F4-4A0F-8299-5D3D4B6FD22B}"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9"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4CE3BABF-C6F0-440A-AF1C-8E35D351B477}"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3"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4"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7"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8"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653D1699-318D-438E-9E7F-E370160E9BDB}"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ADB58483-71EE-4BCD-A6F8-35282C324850}"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1EE432E5-608D-4780-A5DF-3510FE1A25D2}"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2B909A1F-5DC5-4899-A4C0-2612D8BE6DBA}"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01650C06-DEB3-4931-B77E-1471352AF116}"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E2726D4B-8261-4FF4-9F51-1A41C3229B3E}"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5AA48DF5-5EF0-46D2-928B-B0189FFD147B}"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AE18193-2E47-4936-804E-A79643C69DF9}"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8CF9CA7C-2C57-4950-B9CE-FB74BDC2BF9E}"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9767C9AC-E4AF-43E9-8188-25EA9F8B61BA}"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50951CC4-6175-4D7C-A1B8-BFEBD11179AB}"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CC6F7CA8-232E-4935-8365-C521DC1213F2}"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EE44F63F-4764-42BD-8E82-614981973FA5}"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Dikdörtgen 8" hidden="1"/>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 name="Dikdörtgen 8"/>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40" name="PlaceHolder 1"/>
          <p:cNvSpPr>
            <a:spLocks noGrp="1"/>
          </p:cNvSpPr>
          <p:nvPr>
            <p:ph type="ftr" idx="1"/>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1" name="PlaceHolder 2"/>
          <p:cNvSpPr>
            <a:spLocks noGrp="1"/>
          </p:cNvSpPr>
          <p:nvPr>
            <p:ph type="sldNum" idx="2"/>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2E4C06BA-672A-4487-8A48-3F8C13D2BA33}"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42" name="PlaceHolder 3"/>
          <p:cNvSpPr>
            <a:spLocks noGrp="1"/>
          </p:cNvSpPr>
          <p:nvPr>
            <p:ph type="dt" idx="3"/>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1" name="Dikdörtgen 8"/>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82" name="PlaceHolder 1"/>
          <p:cNvSpPr>
            <a:spLocks noGrp="1"/>
          </p:cNvSpPr>
          <p:nvPr>
            <p:ph type="ftr" idx="4"/>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5"/>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01B94F5C-197D-473A-AEBF-A454BB61F243}"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84" name="PlaceHolder 3"/>
          <p:cNvSpPr>
            <a:spLocks noGrp="1"/>
          </p:cNvSpPr>
          <p:nvPr>
            <p:ph type="dt" idx="6"/>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3" name="Dikdörtgen 8"/>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124" name="PlaceHolder 1"/>
          <p:cNvSpPr>
            <a:spLocks noGrp="1"/>
          </p:cNvSpPr>
          <p:nvPr>
            <p:ph type="ftr" idx="7"/>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5" name="PlaceHolder 2"/>
          <p:cNvSpPr>
            <a:spLocks noGrp="1"/>
          </p:cNvSpPr>
          <p:nvPr>
            <p:ph type="sldNum" idx="8"/>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E7ADA09D-3422-49FA-8F4B-8402E96C4F8D}"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126" name="PlaceHolder 3"/>
          <p:cNvSpPr>
            <a:spLocks noGrp="1"/>
          </p:cNvSpPr>
          <p:nvPr>
            <p:ph type="dt" idx="9"/>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7"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8"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5" name="Dikdörtgen 8"/>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166" name="PlaceHolder 1"/>
          <p:cNvSpPr>
            <a:spLocks noGrp="1"/>
          </p:cNvSpPr>
          <p:nvPr>
            <p:ph type="title"/>
          </p:nvPr>
        </p:nvSpPr>
        <p:spPr>
          <a:xfrm>
            <a:off x="609120" y="273600"/>
            <a:ext cx="10969200" cy="1144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7" name="PlaceHolder 2"/>
          <p:cNvSpPr>
            <a:spLocks noGrp="1"/>
          </p:cNvSpPr>
          <p:nvPr>
            <p:ph type="body"/>
          </p:nvPr>
        </p:nvSpPr>
        <p:spPr>
          <a:xfrm>
            <a:off x="609120" y="1604520"/>
            <a:ext cx="1096920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8" name="PlaceHolder 3"/>
          <p:cNvSpPr>
            <a:spLocks noGrp="1"/>
          </p:cNvSpPr>
          <p:nvPr>
            <p:ph type="ftr" idx="10"/>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69" name="PlaceHolder 4"/>
          <p:cNvSpPr>
            <a:spLocks noGrp="1"/>
          </p:cNvSpPr>
          <p:nvPr>
            <p:ph type="sldNum" idx="11"/>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E2937FAB-D266-454E-95CE-CE3D59B88838}"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170" name="PlaceHolder 5"/>
          <p:cNvSpPr>
            <a:spLocks noGrp="1"/>
          </p:cNvSpPr>
          <p:nvPr>
            <p:ph type="dt" idx="12"/>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7" name="Dikdörtgen 8"/>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208" name="PlaceHolder 1"/>
          <p:cNvSpPr>
            <a:spLocks noGrp="1"/>
          </p:cNvSpPr>
          <p:nvPr>
            <p:ph type="ftr" idx="13"/>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09" name="PlaceHolder 2"/>
          <p:cNvSpPr>
            <a:spLocks noGrp="1"/>
          </p:cNvSpPr>
          <p:nvPr>
            <p:ph type="sldNum" idx="14"/>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743E2EB7-D0F4-4841-B749-9D661B49BEB5}"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210" name="PlaceHolder 3"/>
          <p:cNvSpPr>
            <a:spLocks noGrp="1"/>
          </p:cNvSpPr>
          <p:nvPr>
            <p:ph type="dt" idx="15"/>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11"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12"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9" name="Dikdörtgen 8" hidden="1"/>
          <p:cNvSpPr/>
          <p:nvPr/>
        </p:nvSpPr>
        <p:spPr>
          <a:xfrm>
            <a:off x="304560" y="0"/>
            <a:ext cx="1157760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250" name="Dikdörtgen 7"/>
          <p:cNvSpPr/>
          <p:nvPr/>
        </p:nvSpPr>
        <p:spPr>
          <a:xfrm>
            <a:off x="3961440" y="0"/>
            <a:ext cx="7921080" cy="6856200"/>
          </a:xfrm>
          <a:prstGeom prst="rect">
            <a:avLst/>
          </a:prstGeom>
          <a:gradFill rotWithShape="0">
            <a:gsLst>
              <a:gs pos="0">
                <a:srgbClr val="ffffff">
                  <a:alpha val="0"/>
                </a:srgbClr>
              </a:gs>
              <a:gs pos="100000">
                <a:srgbClr val="ffffff">
                  <a:alpha val="55294"/>
                </a:srgbClr>
              </a:gs>
            </a:gsLst>
            <a:lin ang="7800000"/>
          </a:gradFill>
          <a:ln>
            <a:noFill/>
          </a:ln>
        </p:spPr>
        <p:style>
          <a:lnRef idx="2">
            <a:schemeClr val="accent1">
              <a:shade val="50000"/>
            </a:schemeClr>
          </a:lnRef>
          <a:fillRef idx="1">
            <a:schemeClr val="accent1"/>
          </a:fillRef>
          <a:effectRef idx="0">
            <a:schemeClr val="accent1"/>
          </a:effectRef>
          <a:fontRef idx="minor"/>
        </p:style>
      </p:sp>
      <p:sp>
        <p:nvSpPr>
          <p:cNvPr id="251" name="PlaceHolder 1"/>
          <p:cNvSpPr>
            <a:spLocks noGrp="1"/>
          </p:cNvSpPr>
          <p:nvPr>
            <p:ph type="ftr" idx="16"/>
          </p:nvPr>
        </p:nvSpPr>
        <p:spPr>
          <a:xfrm>
            <a:off x="3907800" y="6400800"/>
            <a:ext cx="6214680" cy="318960"/>
          </a:xfrm>
          <a:prstGeom prst="rect">
            <a:avLst/>
          </a:prstGeom>
          <a:noFill/>
          <a:ln w="0">
            <a:noFill/>
          </a:ln>
        </p:spPr>
        <p:txBody>
          <a:bodyPr lIns="122040" rIns="122040" tIns="60840" bIns="60840" anchor="b">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52" name="PlaceHolder 2"/>
          <p:cNvSpPr>
            <a:spLocks noGrp="1"/>
          </p:cNvSpPr>
          <p:nvPr>
            <p:ph type="sldNum" idx="17"/>
          </p:nvPr>
        </p:nvSpPr>
        <p:spPr>
          <a:xfrm>
            <a:off x="10167120" y="6400800"/>
            <a:ext cx="1105560" cy="318960"/>
          </a:xfrm>
          <a:prstGeom prst="rect">
            <a:avLst/>
          </a:prstGeom>
          <a:noFill/>
          <a:ln w="0">
            <a:noFill/>
          </a:ln>
        </p:spPr>
        <p:txBody>
          <a:bodyPr lIns="122040" rIns="122040" tIns="60840" bIns="60840" anchor="b">
            <a:noAutofit/>
          </a:bodyPr>
          <a:lstStyle>
            <a:lvl1pPr algn="r">
              <a:lnSpc>
                <a:spcPct val="100000"/>
              </a:lnSpc>
              <a:buNone/>
              <a:defRPr b="0" lang="tr-TR" sz="1200" spc="-1" strike="noStrike">
                <a:solidFill>
                  <a:srgbClr val="808080"/>
                </a:solidFill>
                <a:latin typeface="Century Gothic"/>
              </a:defRPr>
            </a:lvl1pPr>
          </a:lstStyle>
          <a:p>
            <a:pPr algn="r">
              <a:lnSpc>
                <a:spcPct val="100000"/>
              </a:lnSpc>
              <a:buNone/>
            </a:pPr>
            <a:fld id="{03F46A0E-D25A-4BDA-AB05-E9D167E40201}" type="slidenum">
              <a:rPr b="0" lang="tr-TR" sz="1200" spc="-1" strike="noStrike">
                <a:solidFill>
                  <a:srgbClr val="808080"/>
                </a:solidFill>
                <a:latin typeface="Century Gothic"/>
              </a:rPr>
              <a:t>&lt;number&gt;</a:t>
            </a:fld>
            <a:endParaRPr b="0" lang="en-US" sz="1200" spc="-1" strike="noStrike">
              <a:latin typeface="Times New Roman"/>
            </a:endParaRPr>
          </a:p>
        </p:txBody>
      </p:sp>
      <p:sp>
        <p:nvSpPr>
          <p:cNvPr id="253" name="PlaceHolder 3"/>
          <p:cNvSpPr>
            <a:spLocks noGrp="1"/>
          </p:cNvSpPr>
          <p:nvPr>
            <p:ph type="dt" idx="18"/>
          </p:nvPr>
        </p:nvSpPr>
        <p:spPr>
          <a:xfrm>
            <a:off x="1117440" y="6400800"/>
            <a:ext cx="2740680" cy="318960"/>
          </a:xfrm>
          <a:prstGeom prst="rect">
            <a:avLst/>
          </a:prstGeom>
          <a:noFill/>
          <a:ln w="0">
            <a:noFill/>
          </a:ln>
        </p:spPr>
        <p:txBody>
          <a:bodyPr lIns="122040" rIns="122040" tIns="60840" bIns="6084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5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5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hyperlink" Target="https://bursiyer.tev.org.tr/giris" TargetMode="External"/><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wmf"/><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wmf"/><Relationship Id="rId6"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jpeg"/><Relationship Id="rId4"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4672440" y="1498680"/>
            <a:ext cx="7006680" cy="3296880"/>
          </a:xfrm>
          <a:prstGeom prst="rect">
            <a:avLst/>
          </a:prstGeom>
          <a:noFill/>
          <a:ln w="0">
            <a:noFill/>
          </a:ln>
        </p:spPr>
        <p:txBody>
          <a:bodyPr lIns="122040" rIns="122040" tIns="60840" bIns="60840" anchor="b">
            <a:noAutofit/>
          </a:bodyPr>
          <a:p>
            <a:pPr algn="ctr">
              <a:lnSpc>
                <a:spcPct val="90000"/>
              </a:lnSpc>
              <a:buNone/>
            </a:pPr>
            <a:r>
              <a:rPr b="0" lang="tr" sz="5400" spc="-1" strike="noStrike">
                <a:solidFill>
                  <a:srgbClr val="374c81"/>
                </a:solidFill>
                <a:latin typeface="Century Gothic"/>
              </a:rPr>
              <a:t>Üniversite Yaşamına Giriş</a:t>
            </a:r>
            <a:endParaRPr b="0" lang="en-US" sz="5400" spc="-1" strike="noStrike">
              <a:latin typeface="Arial"/>
            </a:endParaRPr>
          </a:p>
        </p:txBody>
      </p:sp>
      <p:sp>
        <p:nvSpPr>
          <p:cNvPr id="293" name="PlaceHolder 2"/>
          <p:cNvSpPr>
            <a:spLocks noGrp="1"/>
          </p:cNvSpPr>
          <p:nvPr>
            <p:ph type="subTitle"/>
          </p:nvPr>
        </p:nvSpPr>
        <p:spPr>
          <a:xfrm>
            <a:off x="4672440" y="4927680"/>
            <a:ext cx="7006680" cy="1242720"/>
          </a:xfrm>
          <a:prstGeom prst="rect">
            <a:avLst/>
          </a:prstGeom>
          <a:noFill/>
          <a:ln w="0">
            <a:noFill/>
          </a:ln>
        </p:spPr>
        <p:txBody>
          <a:bodyPr lIns="122040" rIns="122040" tIns="60840" bIns="60840" anchor="t">
            <a:noAutofit/>
          </a:bodyPr>
          <a:p>
            <a:pPr algn="ctr">
              <a:lnSpc>
                <a:spcPct val="95000"/>
              </a:lnSpc>
              <a:buNone/>
              <a:tabLst>
                <a:tab algn="l" pos="0"/>
              </a:tabLst>
            </a:pPr>
            <a:r>
              <a:rPr b="0" lang="tr" sz="2800" spc="-1" strike="noStrike">
                <a:solidFill>
                  <a:srgbClr val="374c81"/>
                </a:solidFill>
                <a:latin typeface="Century Gothic"/>
              </a:rPr>
              <a:t>Engelli/Özel Gereksinimli Öğrenci Çalışmaları -  Burslar – Kampüs Spor Sahaları – Kısmi Zamanlı Çalışma</a:t>
            </a:r>
            <a:endParaRPr b="0" lang="en-US"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p:nvPr>
        </p:nvSpPr>
        <p:spPr>
          <a:xfrm>
            <a:off x="816840" y="1600200"/>
            <a:ext cx="10155600" cy="4468680"/>
          </a:xfrm>
          <a:prstGeom prst="rect">
            <a:avLst/>
          </a:prstGeom>
          <a:noFill/>
          <a:ln w="0">
            <a:noFill/>
          </a:ln>
        </p:spPr>
        <p:txBody>
          <a:bodyPr lIns="0" rIns="0" tIns="0" bIns="0" anchor="t">
            <a:normAutofit/>
          </a:bodyPr>
          <a:p>
            <a:pPr marL="432000" indent="-324000">
              <a:lnSpc>
                <a:spcPct val="95000"/>
              </a:lnSpc>
              <a:spcBef>
                <a:spcPts val="1417"/>
              </a:spcBef>
              <a:buClr>
                <a:srgbClr val="000000"/>
              </a:buClr>
              <a:buSzPct val="45000"/>
              <a:buFont typeface="Wingdings" charset="2"/>
              <a:buChar char=""/>
            </a:pPr>
            <a:r>
              <a:rPr b="0" lang="tr-TR" sz="3200" spc="-1" strike="noStrike">
                <a:solidFill>
                  <a:srgbClr val="374c81"/>
                </a:solidFill>
                <a:latin typeface="Century Gothic"/>
              </a:rPr>
              <a:t>Ders ve sınav uyarlamalarını detaylı olarak incelemek için engelsiz.sakarya.edu.tr sayfasını ziyaret edebiilirsiniz. </a:t>
            </a:r>
            <a:endParaRPr b="0" lang="en-US" sz="3200" spc="-1" strike="noStrike">
              <a:latin typeface="Arial"/>
            </a:endParaRPr>
          </a:p>
          <a:p>
            <a:pPr>
              <a:lnSpc>
                <a:spcPct val="95000"/>
              </a:lnSpc>
              <a:spcBef>
                <a:spcPts val="1417"/>
              </a:spcBef>
              <a:buNone/>
            </a:pP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816120" y="228600"/>
            <a:ext cx="10155600" cy="1395360"/>
          </a:xfrm>
          <a:prstGeom prst="rect">
            <a:avLst/>
          </a:prstGeom>
          <a:noFill/>
          <a:ln w="0">
            <a:noFill/>
          </a:ln>
        </p:spPr>
        <p:txBody>
          <a:bodyPr lIns="0" rIns="0" tIns="0" bIns="0" anchor="ctr">
            <a:noAutofit/>
          </a:bodyPr>
          <a:p>
            <a:pPr>
              <a:lnSpc>
                <a:spcPct val="100000"/>
              </a:lnSpc>
              <a:buNone/>
            </a:pPr>
            <a:r>
              <a:rPr b="0" lang="en-US" sz="3600" spc="-1" strike="noStrike">
                <a:solidFill>
                  <a:srgbClr val="374c81"/>
                </a:solidFill>
                <a:latin typeface="Arial"/>
              </a:rPr>
              <a:t>     </a:t>
            </a:r>
            <a:r>
              <a:rPr b="0" lang="en-US" sz="3600" spc="-1" strike="noStrike">
                <a:solidFill>
                  <a:srgbClr val="374c81"/>
                </a:solidFill>
                <a:latin typeface="Arial"/>
              </a:rPr>
              <a:t>Akran Desteği</a:t>
            </a:r>
            <a:endParaRPr b="0" lang="en-US" sz="3600" spc="-1" strike="noStrike">
              <a:latin typeface="Arial"/>
            </a:endParaRPr>
          </a:p>
        </p:txBody>
      </p:sp>
      <p:sp>
        <p:nvSpPr>
          <p:cNvPr id="313" name="PlaceHolder 2"/>
          <p:cNvSpPr>
            <a:spLocks noGrp="1"/>
          </p:cNvSpPr>
          <p:nvPr>
            <p:ph/>
          </p:nvPr>
        </p:nvSpPr>
        <p:spPr>
          <a:xfrm>
            <a:off x="1189440" y="1828800"/>
            <a:ext cx="10155600" cy="4341600"/>
          </a:xfrm>
          <a:prstGeom prst="rect">
            <a:avLst/>
          </a:prstGeom>
          <a:noFill/>
          <a:ln w="0">
            <a:noFill/>
          </a:ln>
        </p:spPr>
        <p:txBody>
          <a:bodyPr lIns="0" rIns="0" tIns="0" bIns="0" anchor="t">
            <a:normAutofit/>
          </a:bodyPr>
          <a:p>
            <a:pPr>
              <a:lnSpc>
                <a:spcPct val="100000"/>
              </a:lnSpc>
              <a:spcBef>
                <a:spcPts val="1417"/>
              </a:spcBef>
              <a:buNone/>
            </a:pPr>
            <a:r>
              <a:rPr b="0" lang="en-US" sz="3200" spc="-1" strike="noStrike">
                <a:solidFill>
                  <a:srgbClr val="374c81"/>
                </a:solidFill>
                <a:latin typeface="Arial"/>
              </a:rPr>
              <a:t>Engelinden ötürü derslerde not tutmakta güçlük çeken </a:t>
            </a:r>
            <a:r>
              <a:rPr b="0" lang="en-US" sz="3200" spc="-1" strike="noStrike">
                <a:solidFill>
                  <a:srgbClr val="374c81"/>
                </a:solidFill>
                <a:latin typeface="Arial"/>
              </a:rPr>
              <a:t>ya da not tutamayan öğrencilere kısmi zamanlı </a:t>
            </a:r>
            <a:r>
              <a:rPr b="0" lang="en-US" sz="3200" spc="-1" strike="noStrike">
                <a:solidFill>
                  <a:srgbClr val="374c81"/>
                </a:solidFill>
                <a:latin typeface="Arial"/>
              </a:rPr>
              <a:t>çalışma kapsamında akran desteği  sağlanmaktadır.</a:t>
            </a:r>
            <a:endParaRPr b="0" lang="en-US" sz="3200" spc="-1" strike="noStrike">
              <a:latin typeface="Arial"/>
            </a:endParaRPr>
          </a:p>
          <a:p>
            <a:pPr>
              <a:lnSpc>
                <a:spcPct val="100000"/>
              </a:lnSpc>
              <a:spcBef>
                <a:spcPts val="1417"/>
              </a:spcBef>
              <a:buNone/>
            </a:pP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117440" y="30600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Burs Hizmetleri ve Kısmi Zamanlı Çalışma </a:t>
            </a:r>
            <a:endParaRPr b="0" lang="en-US" sz="3600" spc="-1" strike="noStrike">
              <a:latin typeface="Arial"/>
            </a:endParaRPr>
          </a:p>
        </p:txBody>
      </p:sp>
      <p:sp>
        <p:nvSpPr>
          <p:cNvPr id="315" name="PlaceHolder 2"/>
          <p:cNvSpPr>
            <a:spLocks noGrp="1"/>
          </p:cNvSpPr>
          <p:nvPr>
            <p:ph/>
          </p:nvPr>
        </p:nvSpPr>
        <p:spPr>
          <a:xfrm>
            <a:off x="1117440" y="1701720"/>
            <a:ext cx="10155600" cy="4468680"/>
          </a:xfrm>
          <a:prstGeom prst="rect">
            <a:avLst/>
          </a:prstGeom>
          <a:noFill/>
          <a:ln w="0">
            <a:noFill/>
          </a:ln>
        </p:spPr>
        <p:txBody>
          <a:bodyPr lIns="0" rIns="0" tIns="0" bIns="0" anchor="t">
            <a:normAutofit/>
          </a:bodyPr>
          <a:p>
            <a:pPr marL="432000" indent="-324000">
              <a:lnSpc>
                <a:spcPct val="95000"/>
              </a:lnSpc>
              <a:spcBef>
                <a:spcPts val="1417"/>
              </a:spcBef>
              <a:buClr>
                <a:srgbClr val="000000"/>
              </a:buClr>
              <a:buSzPct val="45000"/>
              <a:buFont typeface="Wingdings" charset="2"/>
              <a:buChar char=""/>
            </a:pPr>
            <a:r>
              <a:rPr b="0" lang="tr-TR" sz="2400" spc="-1" strike="noStrike">
                <a:solidFill>
                  <a:srgbClr val="374c81"/>
                </a:solidFill>
                <a:latin typeface="Century Gothic"/>
              </a:rPr>
              <a:t>TESYEV (Türkiye Engelliler Spor Yardım ve Eğitim Vakfı) tarafından verilen burslara müracaat; koordinatörlük ve öğrencilerin bağlı olduğu eğitim birimleri tarafından yapılan duyurular sonrasında gerekli form ve belgeler bölüm başkanlıklarına teslim edilir. </a:t>
            </a:r>
            <a:endParaRPr b="0" lang="en-US" sz="2400" spc="-1" strike="noStrike">
              <a:latin typeface="Arial"/>
            </a:endParaRPr>
          </a:p>
          <a:p>
            <a:pPr marL="432000" indent="-324000">
              <a:lnSpc>
                <a:spcPct val="95000"/>
              </a:lnSpc>
              <a:spcBef>
                <a:spcPts val="1417"/>
              </a:spcBef>
              <a:buClr>
                <a:srgbClr val="000000"/>
              </a:buClr>
              <a:buSzPct val="45000"/>
              <a:buFont typeface="Wingdings" charset="2"/>
              <a:buChar char=""/>
            </a:pPr>
            <a:r>
              <a:rPr b="0" lang="tr-TR" sz="2400" spc="-1" strike="noStrike">
                <a:solidFill>
                  <a:srgbClr val="374c81"/>
                </a:solidFill>
                <a:latin typeface="Century Gothic"/>
              </a:rPr>
              <a:t> </a:t>
            </a:r>
            <a:r>
              <a:rPr b="0" lang="tr-TR" sz="2400" spc="-1" strike="noStrike">
                <a:solidFill>
                  <a:srgbClr val="374c81"/>
                </a:solidFill>
                <a:latin typeface="Century Gothic"/>
              </a:rPr>
              <a:t>Özel gereksinimli öğrencilerimiz durumlarını belgelemek kaydıyla yemek bursundan faydalanabilmektedir. </a:t>
            </a:r>
            <a:endParaRPr b="0" lang="en-US" sz="2400" spc="-1" strike="noStrike">
              <a:latin typeface="Arial"/>
            </a:endParaRPr>
          </a:p>
          <a:p>
            <a:pPr marL="432000" indent="-324000">
              <a:lnSpc>
                <a:spcPct val="95000"/>
              </a:lnSpc>
              <a:spcBef>
                <a:spcPts val="1417"/>
              </a:spcBef>
              <a:buClr>
                <a:srgbClr val="000000"/>
              </a:buClr>
              <a:buSzPct val="45000"/>
              <a:buFont typeface="Wingdings" charset="2"/>
              <a:buChar char=""/>
            </a:pPr>
            <a:r>
              <a:rPr b="0" lang="tr-TR" sz="2400" spc="-1" strike="noStrike">
                <a:solidFill>
                  <a:srgbClr val="374c81"/>
                </a:solidFill>
                <a:latin typeface="Century Gothic"/>
                <a:ea typeface="Noto Sans CJK SC"/>
              </a:rPr>
              <a:t>Üniversitemizde yıl içinde çalıştırılacak toplam öğrenci sayısının (kontenjanın) en az %3’ü engelli öğrenciler için kullanılır. Ancak birimlerin talebine bağlı olarak bu oran aşılabilir.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609120" y="1141560"/>
            <a:ext cx="10968840" cy="1144080"/>
          </a:xfrm>
          <a:prstGeom prst="rect">
            <a:avLst/>
          </a:prstGeom>
          <a:noFill/>
          <a:ln w="0">
            <a:noFill/>
          </a:ln>
        </p:spPr>
        <p:txBody>
          <a:bodyPr lIns="0" rIns="0" tIns="0" bIns="0" anchor="ctr">
            <a:noAutofit/>
          </a:bodyPr>
          <a:p>
            <a:pPr>
              <a:lnSpc>
                <a:spcPct val="100000"/>
              </a:lnSpc>
              <a:buNone/>
            </a:pPr>
            <a:r>
              <a:rPr b="0" lang="en-US" sz="4400" spc="-1" strike="noStrike">
                <a:solidFill>
                  <a:srgbClr val="374c81"/>
                </a:solidFill>
                <a:latin typeface="Arial"/>
              </a:rPr>
              <a:t>Farkındalık Çalışmaları</a:t>
            </a:r>
            <a:endParaRPr b="0" lang="en-US" sz="4400" spc="-1" strike="noStrike">
              <a:latin typeface="Arial"/>
            </a:endParaRPr>
          </a:p>
        </p:txBody>
      </p:sp>
      <p:sp>
        <p:nvSpPr>
          <p:cNvPr id="317" name="PlaceHolder 2"/>
          <p:cNvSpPr>
            <a:spLocks noGrp="1"/>
          </p:cNvSpPr>
          <p:nvPr>
            <p:ph type="subTitle"/>
          </p:nvPr>
        </p:nvSpPr>
        <p:spPr>
          <a:xfrm>
            <a:off x="609120" y="2057400"/>
            <a:ext cx="10968840" cy="3523680"/>
          </a:xfrm>
          <a:prstGeom prst="rect">
            <a:avLst/>
          </a:prstGeom>
          <a:noFill/>
          <a:ln w="0">
            <a:noFill/>
          </a:ln>
        </p:spPr>
        <p:txBody>
          <a:bodyPr lIns="0" rIns="0" tIns="0" bIns="0" anchor="ctr">
            <a:noAutofit/>
          </a:bodyPr>
          <a:p>
            <a:pPr algn="just">
              <a:lnSpc>
                <a:spcPct val="100000"/>
              </a:lnSpc>
              <a:buNone/>
            </a:pPr>
            <a:r>
              <a:rPr b="0" lang="en-US" sz="3200" spc="-1" strike="noStrike">
                <a:solidFill>
                  <a:srgbClr val="374c81"/>
                </a:solidFill>
                <a:latin typeface="Arial"/>
              </a:rPr>
              <a:t>Engellilik ve bunun getirdiği özel gereksinimlere ilişkin bilinç ve duyarlılık düzeyini artırmak, sorunların çözeümüne katkı sunmak için program ve projeler geliştiriyor, seminer, konferans gibi faaliyetler düzenliyoruz. </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609120" y="273600"/>
            <a:ext cx="10968840" cy="1144080"/>
          </a:xfrm>
          <a:prstGeom prst="rect">
            <a:avLst/>
          </a:prstGeom>
          <a:noFill/>
          <a:ln w="0">
            <a:noFill/>
          </a:ln>
        </p:spPr>
        <p:txBody>
          <a:bodyPr lIns="0" rIns="0" tIns="0" bIns="0" anchor="ctr">
            <a:noAutofit/>
          </a:bodyPr>
          <a:p>
            <a:pPr algn="just">
              <a:lnSpc>
                <a:spcPct val="100000"/>
              </a:lnSpc>
              <a:buNone/>
            </a:pPr>
            <a:r>
              <a:rPr b="0" lang="en-US" sz="4400" spc="-1" strike="noStrike">
                <a:latin typeface="Arial"/>
              </a:rPr>
              <a:t>İletişim:</a:t>
            </a:r>
            <a:endParaRPr b="0" lang="en-US" sz="4400" spc="-1" strike="noStrike">
              <a:latin typeface="Arial"/>
            </a:endParaRPr>
          </a:p>
        </p:txBody>
      </p:sp>
      <p:sp>
        <p:nvSpPr>
          <p:cNvPr id="319" name="PlaceHolder 2"/>
          <p:cNvSpPr>
            <a:spLocks noGrp="1"/>
          </p:cNvSpPr>
          <p:nvPr>
            <p:ph/>
          </p:nvPr>
        </p:nvSpPr>
        <p:spPr>
          <a:xfrm>
            <a:off x="609120" y="1604520"/>
            <a:ext cx="10969200" cy="3976920"/>
          </a:xfrm>
          <a:prstGeom prst="rect">
            <a:avLst/>
          </a:prstGeom>
          <a:noFill/>
          <a:ln w="0">
            <a:noFill/>
          </a:ln>
        </p:spPr>
        <p:txBody>
          <a:bodyPr lIns="0" rIns="0" tIns="0" bIns="0" anchor="t">
            <a:normAutofit/>
          </a:bodyPr>
          <a:p>
            <a:pPr>
              <a:lnSpc>
                <a:spcPct val="100000"/>
              </a:lnSpc>
              <a:spcBef>
                <a:spcPts val="1417"/>
              </a:spcBef>
              <a:buNone/>
            </a:pP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Web sayfası: engelsiz.sakarya.edu.tr</a:t>
            </a:r>
            <a:endParaRPr b="0" lang="en-US"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latin typeface="Arial"/>
              </a:rPr>
              <a:t>Eposta: engelsiz@sakarya.edu.tr</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1045440" y="1143000"/>
            <a:ext cx="10155600" cy="1395360"/>
          </a:xfrm>
          <a:prstGeom prst="rect">
            <a:avLst/>
          </a:prstGeom>
          <a:noFill/>
          <a:ln w="0">
            <a:noFill/>
          </a:ln>
        </p:spPr>
        <p:txBody>
          <a:bodyPr lIns="122040" rIns="122040" tIns="60840" bIns="60840" anchor="b">
            <a:noAutofit/>
          </a:bodyPr>
          <a:p>
            <a:pPr>
              <a:lnSpc>
                <a:spcPct val="85000"/>
              </a:lnSpc>
              <a:buNone/>
            </a:pPr>
            <a:r>
              <a:rPr b="0" lang="tr-TR" sz="4400" spc="-1" strike="noStrike">
                <a:solidFill>
                  <a:srgbClr val="374c81"/>
                </a:solidFill>
                <a:latin typeface="Century Gothic"/>
              </a:rPr>
              <a:t>BURSLAR</a:t>
            </a:r>
            <a:endParaRPr b="0" lang="en-US" sz="4400" spc="-1" strike="noStrike">
              <a:latin typeface="Arial"/>
            </a:endParaRPr>
          </a:p>
        </p:txBody>
      </p:sp>
      <p:sp>
        <p:nvSpPr>
          <p:cNvPr id="321" name="PlaceHolder 2"/>
          <p:cNvSpPr>
            <a:spLocks noGrp="1"/>
          </p:cNvSpPr>
          <p:nvPr>
            <p:ph/>
          </p:nvPr>
        </p:nvSpPr>
        <p:spPr>
          <a:xfrm>
            <a:off x="1117440" y="2743200"/>
            <a:ext cx="10155600" cy="3427200"/>
          </a:xfrm>
          <a:prstGeom prst="rect">
            <a:avLst/>
          </a:prstGeom>
          <a:noFill/>
          <a:ln w="0">
            <a:noFill/>
          </a:ln>
        </p:spPr>
        <p:txBody>
          <a:bodyPr lIns="122040" rIns="122040" tIns="60840" bIns="60840" anchor="t">
            <a:noAutofit/>
          </a:bodyPr>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YEMEK BURSU</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KYK BURSU </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TEV BURSU</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TESYEV BURSU</a:t>
            </a:r>
            <a:endParaRPr b="0" lang="en-US" sz="2400" spc="-1" strike="noStrike">
              <a:latin typeface="Arial"/>
            </a:endParaRPr>
          </a:p>
          <a:p>
            <a:pPr>
              <a:lnSpc>
                <a:spcPct val="95000"/>
              </a:lnSpc>
              <a:spcBef>
                <a:spcPts val="1865"/>
              </a:spcBef>
              <a:buNone/>
              <a:tabLst>
                <a:tab algn="l" pos="0"/>
              </a:tabLst>
            </a:pP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1117440" y="76320"/>
            <a:ext cx="10155600" cy="1395360"/>
          </a:xfrm>
          <a:prstGeom prst="rect">
            <a:avLst/>
          </a:prstGeom>
          <a:noFill/>
          <a:ln w="0">
            <a:noFill/>
          </a:ln>
        </p:spPr>
        <p:txBody>
          <a:bodyPr lIns="122040" rIns="122040" tIns="60840" bIns="60840" anchor="b">
            <a:noAutofit/>
          </a:bodyPr>
          <a:p>
            <a:pPr>
              <a:lnSpc>
                <a:spcPct val="85000"/>
              </a:lnSpc>
              <a:buNone/>
            </a:pPr>
            <a:r>
              <a:rPr b="0" lang="tr-TR" sz="4400" spc="-1" strike="noStrike">
                <a:solidFill>
                  <a:srgbClr val="374c81"/>
                </a:solidFill>
                <a:latin typeface="Century Gothic"/>
              </a:rPr>
              <a:t>YEMEK BURSU</a:t>
            </a:r>
            <a:endParaRPr b="0" lang="en-US" sz="4400" spc="-1" strike="noStrike">
              <a:latin typeface="Arial"/>
            </a:endParaRPr>
          </a:p>
        </p:txBody>
      </p:sp>
      <p:sp>
        <p:nvSpPr>
          <p:cNvPr id="323" name="PlaceHolder 2"/>
          <p:cNvSpPr>
            <a:spLocks noGrp="1"/>
          </p:cNvSpPr>
          <p:nvPr>
            <p:ph/>
          </p:nvPr>
        </p:nvSpPr>
        <p:spPr>
          <a:xfrm>
            <a:off x="1117440" y="1701720"/>
            <a:ext cx="10155600" cy="4468680"/>
          </a:xfrm>
          <a:prstGeom prst="rect">
            <a:avLst/>
          </a:prstGeom>
          <a:noFill/>
          <a:ln w="0">
            <a:noFill/>
          </a:ln>
        </p:spPr>
        <p:txBody>
          <a:bodyPr lIns="122040" rIns="122040" tIns="60840" bIns="60840" anchor="t">
            <a:noAutofit/>
          </a:bodyPr>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Her yıl üniversitemiz senatosu tarafından belirlenen kontenjan dahilinde öğrencilerimiz günde bir öğün ücretsiz yemek hakkı kazanırlar.</a:t>
            </a:r>
            <a:endParaRPr b="0" lang="en-US" sz="2400" spc="-1" strike="noStrike">
              <a:latin typeface="Arial"/>
            </a:endParaRPr>
          </a:p>
          <a:p>
            <a:pPr marL="304920" indent="-304920" algn="just">
              <a:lnSpc>
                <a:spcPct val="95000"/>
              </a:lnSpc>
              <a:spcBef>
                <a:spcPts val="1865"/>
              </a:spcBef>
              <a:buClr>
                <a:srgbClr val="374c81"/>
              </a:buClr>
              <a:buFont typeface="Arial"/>
              <a:buChar char="•"/>
            </a:pPr>
            <a:r>
              <a:rPr b="0" lang="tr-TR" sz="2400" spc="-1" strike="noStrike">
                <a:solidFill>
                  <a:srgbClr val="374c81"/>
                </a:solidFill>
                <a:latin typeface="Century Gothic"/>
              </a:rPr>
              <a:t>Başvurular sabis üzerinden alınır, burs almaya hak kazanan öğrencilerimiz başvuru sırasında </a:t>
            </a:r>
            <a:r>
              <a:rPr b="0" lang="tr-TR" sz="2400" spc="-1" strike="noStrike">
                <a:solidFill>
                  <a:srgbClr val="ff0000"/>
                </a:solidFill>
                <a:latin typeface="Century Gothic"/>
              </a:rPr>
              <a:t>beyan ettikleri bilgilerin belgelerini fakültelerine teslim ettikten sonra yemek bursundan faydalanabilirler.</a:t>
            </a:r>
            <a:endParaRPr b="0" lang="en-US" sz="2400" spc="-1" strike="noStrike">
              <a:latin typeface="Arial"/>
            </a:endParaRPr>
          </a:p>
          <a:p>
            <a:pPr marL="304920" indent="-304920" algn="just">
              <a:lnSpc>
                <a:spcPct val="95000"/>
              </a:lnSpc>
              <a:spcBef>
                <a:spcPts val="1865"/>
              </a:spcBef>
              <a:buClr>
                <a:srgbClr val="374c81"/>
              </a:buClr>
              <a:buFont typeface="Arial"/>
              <a:buChar char="•"/>
            </a:pPr>
            <a:r>
              <a:rPr b="0" lang="tr-TR" sz="2400" spc="-1" strike="noStrike">
                <a:solidFill>
                  <a:srgbClr val="374c81"/>
                </a:solidFill>
                <a:latin typeface="Century Gothic"/>
              </a:rPr>
              <a:t>Burs başvuru tarihleri üniversitemiz web sayfasında ve tüm sosyal medya hesaplarında duyurulmaktadır.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143000" y="0"/>
            <a:ext cx="10155600" cy="1395360"/>
          </a:xfrm>
          <a:prstGeom prst="rect">
            <a:avLst/>
          </a:prstGeom>
          <a:noFill/>
          <a:ln w="0">
            <a:noFill/>
          </a:ln>
        </p:spPr>
        <p:txBody>
          <a:bodyPr lIns="122040" rIns="122040" tIns="60840" bIns="60840" anchor="b">
            <a:noAutofit/>
          </a:bodyPr>
          <a:p>
            <a:pPr>
              <a:lnSpc>
                <a:spcPct val="85000"/>
              </a:lnSpc>
              <a:buNone/>
            </a:pPr>
            <a:r>
              <a:rPr b="0" lang="tr-TR" sz="4400" spc="-1" strike="noStrike">
                <a:solidFill>
                  <a:srgbClr val="374c81"/>
                </a:solidFill>
                <a:latin typeface="Century Gothic"/>
              </a:rPr>
              <a:t>KYK BURSU</a:t>
            </a:r>
            <a:endParaRPr b="0" lang="en-US" sz="4400" spc="-1" strike="noStrike">
              <a:latin typeface="Arial"/>
            </a:endParaRPr>
          </a:p>
        </p:txBody>
      </p:sp>
      <p:sp>
        <p:nvSpPr>
          <p:cNvPr id="325" name="PlaceHolder 2"/>
          <p:cNvSpPr>
            <a:spLocks noGrp="1"/>
          </p:cNvSpPr>
          <p:nvPr>
            <p:ph/>
          </p:nvPr>
        </p:nvSpPr>
        <p:spPr>
          <a:xfrm>
            <a:off x="1117440" y="1701720"/>
            <a:ext cx="10155600" cy="4468680"/>
          </a:xfrm>
          <a:prstGeom prst="rect">
            <a:avLst/>
          </a:prstGeom>
          <a:noFill/>
          <a:ln w="0">
            <a:noFill/>
          </a:ln>
        </p:spPr>
        <p:txBody>
          <a:bodyPr lIns="122040" rIns="122040" tIns="60840" bIns="60840" anchor="t">
            <a:noAutofit/>
          </a:bodyPr>
          <a:p>
            <a:pPr marL="304920" indent="-304920" algn="just">
              <a:lnSpc>
                <a:spcPct val="95000"/>
              </a:lnSpc>
              <a:spcBef>
                <a:spcPts val="1865"/>
              </a:spcBef>
              <a:buClr>
                <a:srgbClr val="374c81"/>
              </a:buClr>
              <a:buFont typeface="Arial"/>
              <a:buChar char="•"/>
            </a:pPr>
            <a:r>
              <a:rPr b="0" lang="tr-TR" sz="2400" spc="-1" strike="noStrike">
                <a:solidFill>
                  <a:srgbClr val="374c81"/>
                </a:solidFill>
                <a:latin typeface="myriad-pro"/>
              </a:rPr>
              <a:t>Burs/kredi başvuruları her yıl yazılı ve görsel basın yoluyla kamuoyuna duyurulan tarihler arasında e-Devlet üzerinden alınmaktadır.</a:t>
            </a:r>
            <a:endParaRPr b="0" lang="en-US" sz="2400" spc="-1" strike="noStrike">
              <a:latin typeface="Arial"/>
            </a:endParaRPr>
          </a:p>
          <a:p>
            <a:pPr>
              <a:lnSpc>
                <a:spcPct val="95000"/>
              </a:lnSpc>
              <a:spcBef>
                <a:spcPts val="1865"/>
              </a:spcBef>
              <a:buNone/>
              <a:tabLst>
                <a:tab algn="l" pos="0"/>
              </a:tabLst>
            </a:pPr>
            <a:r>
              <a:rPr b="0" lang="tr-TR" sz="4400" spc="-1" strike="noStrike">
                <a:solidFill>
                  <a:srgbClr val="374c81"/>
                </a:solidFill>
                <a:latin typeface="myriad-pro"/>
              </a:rPr>
              <a:t>TEV BURSU</a:t>
            </a:r>
            <a:endParaRPr b="0" lang="en-US" sz="4400" spc="-1" strike="noStrike">
              <a:latin typeface="Arial"/>
            </a:endParaRPr>
          </a:p>
          <a:p>
            <a:pPr marL="304920" indent="-304920" algn="just">
              <a:lnSpc>
                <a:spcPct val="95000"/>
              </a:lnSpc>
              <a:spcBef>
                <a:spcPts val="1865"/>
              </a:spcBef>
              <a:buClr>
                <a:srgbClr val="374c81"/>
              </a:buClr>
              <a:buFont typeface="Arial"/>
              <a:buChar char="•"/>
              <a:tabLst>
                <a:tab algn="l" pos="0"/>
              </a:tabLst>
            </a:pPr>
            <a:r>
              <a:rPr b="0" lang="tr-TR" sz="2400" spc="-1" strike="noStrike">
                <a:solidFill>
                  <a:srgbClr val="374c81"/>
                </a:solidFill>
                <a:latin typeface="ProximaNovaRegular"/>
              </a:rPr>
              <a:t>Türk Eğitim Vakfı, başarılı ancak maddi desteğe ihtiyacı olan, üniversite öğrencilerine yükseköğrenim bursu vermektedir. Bursiyerleri öğretim kurumlarınca oluşturulan burs komisyonları TEV’in burs şartları doğrultusunda seçmektedir. Başvuru </a:t>
            </a:r>
            <a:r>
              <a:rPr b="0" lang="tr-TR" sz="2400" spc="-1" strike="noStrike" u="sng">
                <a:solidFill>
                  <a:srgbClr val="0070c0"/>
                </a:solidFill>
                <a:uFillTx/>
                <a:latin typeface="ProximaNovaRegular"/>
                <a:hlinkClick r:id="rId1"/>
              </a:rPr>
              <a:t>https://bursiyer.tev.org.tr/giris</a:t>
            </a:r>
            <a:r>
              <a:rPr b="0" lang="tr-TR" sz="2400" spc="-1" strike="noStrike">
                <a:solidFill>
                  <a:srgbClr val="374c81"/>
                </a:solidFill>
                <a:latin typeface="ProximaNovaRegular"/>
              </a:rPr>
              <a:t> adresinden yapılmaktadır.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1117440" y="76320"/>
            <a:ext cx="10155600" cy="1395360"/>
          </a:xfrm>
          <a:prstGeom prst="rect">
            <a:avLst/>
          </a:prstGeom>
          <a:noFill/>
          <a:ln w="0">
            <a:noFill/>
          </a:ln>
        </p:spPr>
        <p:txBody>
          <a:bodyPr lIns="122040" rIns="122040" tIns="60840" bIns="60840" anchor="b">
            <a:noAutofit/>
          </a:bodyPr>
          <a:p>
            <a:pPr>
              <a:lnSpc>
                <a:spcPct val="85000"/>
              </a:lnSpc>
              <a:buNone/>
            </a:pPr>
            <a:r>
              <a:rPr b="0" lang="tr-TR" sz="4400" spc="-1" strike="noStrike">
                <a:solidFill>
                  <a:srgbClr val="374c81"/>
                </a:solidFill>
                <a:latin typeface="Century Gothic"/>
              </a:rPr>
              <a:t>KISMİ ZAMANLI ÇALIŞMA</a:t>
            </a:r>
            <a:endParaRPr b="0" lang="en-US" sz="4400" spc="-1" strike="noStrike">
              <a:latin typeface="Arial"/>
            </a:endParaRPr>
          </a:p>
        </p:txBody>
      </p:sp>
      <p:sp>
        <p:nvSpPr>
          <p:cNvPr id="327" name="PlaceHolder 2"/>
          <p:cNvSpPr>
            <a:spLocks noGrp="1"/>
          </p:cNvSpPr>
          <p:nvPr>
            <p:ph/>
          </p:nvPr>
        </p:nvSpPr>
        <p:spPr>
          <a:xfrm>
            <a:off x="1117440" y="1701720"/>
            <a:ext cx="10155600" cy="4468680"/>
          </a:xfrm>
          <a:prstGeom prst="rect">
            <a:avLst/>
          </a:prstGeom>
          <a:noFill/>
          <a:ln w="0">
            <a:noFill/>
          </a:ln>
        </p:spPr>
        <p:txBody>
          <a:bodyPr lIns="122040" rIns="122040" tIns="60840" bIns="60840" anchor="t">
            <a:noAutofit/>
          </a:bodyPr>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Her yıl üniversite yönetim kurulu tarafından belirlenen kontenjan ve çalışma saati ücreti ile öğrencilerimiz üniversitemizde kısmi zamanlı çalışabilir.</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Kısmi zamanlı çalışma haftalık 15 saattir ve beden gücü gerektiren ağır işlerde çalıştırılamazlar.</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Başvurular eğitimin başlamasıyla birlikte öğrencilerin çalışmak istediği birime/bölüme şahsen yapılmaktadır.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833800" y="116640"/>
            <a:ext cx="5902920" cy="1069560"/>
          </a:xfrm>
          <a:prstGeom prst="rect">
            <a:avLst/>
          </a:prstGeom>
          <a:noFill/>
          <a:ln w="0">
            <a:noFill/>
          </a:ln>
        </p:spPr>
        <p:txBody>
          <a:bodyPr lIns="122040" rIns="122040" tIns="60840" bIns="60840" anchor="b">
            <a:normAutofit fontScale="86000"/>
          </a:bodyPr>
          <a:p>
            <a:pPr>
              <a:lnSpc>
                <a:spcPct val="85000"/>
              </a:lnSpc>
              <a:buNone/>
            </a:pPr>
            <a:r>
              <a:rPr b="1" lang="tr-TR" sz="4400" spc="-1" strike="noStrike">
                <a:solidFill>
                  <a:srgbClr val="374c81"/>
                </a:solidFill>
                <a:latin typeface="Century Gothic"/>
              </a:rPr>
              <a:t>DOĞA YÜRÜYÜŞLERİ</a:t>
            </a:r>
            <a:endParaRPr b="0" lang="en-US" sz="4400" spc="-1" strike="noStrike">
              <a:latin typeface="Arial"/>
            </a:endParaRPr>
          </a:p>
        </p:txBody>
      </p:sp>
      <p:sp>
        <p:nvSpPr>
          <p:cNvPr id="329" name="PlaceHolder 2"/>
          <p:cNvSpPr>
            <a:spLocks noGrp="1"/>
          </p:cNvSpPr>
          <p:nvPr>
            <p:ph/>
          </p:nvPr>
        </p:nvSpPr>
        <p:spPr>
          <a:xfrm>
            <a:off x="5383440" y="1210320"/>
            <a:ext cx="6803640" cy="2302560"/>
          </a:xfrm>
          <a:prstGeom prst="rect">
            <a:avLst/>
          </a:prstGeom>
          <a:noFill/>
          <a:ln w="0">
            <a:noFill/>
          </a:ln>
        </p:spPr>
        <p:txBody>
          <a:bodyPr lIns="122040" rIns="122040" tIns="60840" bIns="60840" anchor="t">
            <a:normAutofit fontScale="92000"/>
          </a:bodyPr>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Her yıl öğrencilerimizin yoğun katılımı ile ücretsiz doğa yürüyüşleri gerçekleştiriyoruz.</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Doğa yürüyüşü duyurusu üniversitemiz sosyal medya hesapları üzerinden yapılmaktadır. Başvurular sabis üzerinden alınmaktadır.</a:t>
            </a:r>
            <a:endParaRPr b="0" lang="en-US" sz="2400" spc="-1" strike="noStrike">
              <a:latin typeface="Arial"/>
            </a:endParaRPr>
          </a:p>
          <a:p>
            <a:pPr>
              <a:lnSpc>
                <a:spcPct val="95000"/>
              </a:lnSpc>
              <a:spcBef>
                <a:spcPts val="1865"/>
              </a:spcBef>
              <a:buNone/>
            </a:pPr>
            <a:endParaRPr b="0" lang="en-US" sz="2400" spc="-1" strike="noStrike">
              <a:latin typeface="Arial"/>
            </a:endParaRPr>
          </a:p>
          <a:p>
            <a:pPr>
              <a:lnSpc>
                <a:spcPct val="95000"/>
              </a:lnSpc>
              <a:spcBef>
                <a:spcPts val="1865"/>
              </a:spcBef>
              <a:buNone/>
            </a:pPr>
            <a:endParaRPr b="0" lang="en-US" sz="2400" spc="-1" strike="noStrike">
              <a:latin typeface="Arial"/>
            </a:endParaRPr>
          </a:p>
        </p:txBody>
      </p:sp>
      <p:graphicFrame>
        <p:nvGraphicFramePr>
          <p:cNvPr id="330" name="Nesne 2"/>
          <p:cNvGraphicFramePr/>
          <p:nvPr/>
        </p:nvGraphicFramePr>
        <p:xfrm>
          <a:off x="5446440" y="3553920"/>
          <a:ext cx="2878560" cy="3094560"/>
        </p:xfrm>
        <a:graphic>
          <a:graphicData uri="http://schemas.openxmlformats.org/presentationml/2006/ole">
            <p:oleObj progId="Acrobat.Document.DC" r:id="rId1" spid="">
              <p:embed/>
              <p:pic>
                <p:nvPicPr>
                  <p:cNvPr id="331" name="Nesne 2" descr=""/>
                  <p:cNvPicPr/>
                  <p:nvPr/>
                </p:nvPicPr>
                <p:blipFill>
                  <a:blip r:embed="rId2"/>
                  <a:stretch/>
                </p:blipFill>
                <p:spPr>
                  <a:xfrm>
                    <a:off x="5446440" y="3553920"/>
                    <a:ext cx="2878560" cy="3094560"/>
                  </a:xfrm>
                  <a:prstGeom prst="rect">
                    <a:avLst/>
                  </a:prstGeom>
                  <a:ln w="0">
                    <a:noFill/>
                  </a:ln>
                </p:spPr>
              </p:pic>
            </p:oleObj>
          </a:graphicData>
        </a:graphic>
      </p:graphicFrame>
      <p:pic>
        <p:nvPicPr>
          <p:cNvPr id="332" name="Picture 2" descr=""/>
          <p:cNvPicPr/>
          <p:nvPr/>
        </p:nvPicPr>
        <p:blipFill>
          <a:blip r:embed="rId3"/>
          <a:stretch/>
        </p:blipFill>
        <p:spPr>
          <a:xfrm>
            <a:off x="1053720" y="1340640"/>
            <a:ext cx="3127320" cy="4424760"/>
          </a:xfrm>
          <a:prstGeom prst="rect">
            <a:avLst/>
          </a:prstGeom>
          <a:ln w="0">
            <a:noFill/>
          </a:ln>
        </p:spPr>
      </p:pic>
      <p:pic>
        <p:nvPicPr>
          <p:cNvPr id="333" name="Resim 12" descr=""/>
          <p:cNvPicPr/>
          <p:nvPr/>
        </p:nvPicPr>
        <p:blipFill>
          <a:blip r:embed="rId4"/>
          <a:stretch/>
        </p:blipFill>
        <p:spPr>
          <a:xfrm>
            <a:off x="8974800" y="3537000"/>
            <a:ext cx="2878560" cy="3094560"/>
          </a:xfrm>
          <a:prstGeom prst="rect">
            <a:avLst/>
          </a:prstGeom>
          <a:ln w="0">
            <a:noFill/>
          </a:ln>
        </p:spPr>
      </p:pic>
      <p:pic>
        <p:nvPicPr>
          <p:cNvPr id="334" name="" descr=""/>
          <p:cNvPicPr/>
          <p:nvPr/>
        </p:nvPicPr>
        <p:blipFill>
          <a:blip r:embed="rId5"/>
          <a:stretch/>
        </p:blipFill>
        <p:spPr>
          <a:xfrm>
            <a:off x="5435640" y="3543480"/>
            <a:ext cx="2868840" cy="3084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609120" y="1372320"/>
            <a:ext cx="10968480" cy="913680"/>
          </a:xfrm>
          <a:prstGeom prst="rect">
            <a:avLst/>
          </a:prstGeom>
          <a:noFill/>
          <a:ln w="0">
            <a:noFill/>
          </a:ln>
        </p:spPr>
        <p:txBody>
          <a:bodyPr lIns="0" rIns="0" tIns="0" bIns="0" anchor="ctr">
            <a:noAutofit/>
          </a:bodyPr>
          <a:p>
            <a:pPr>
              <a:lnSpc>
                <a:spcPct val="100000"/>
              </a:lnSpc>
              <a:buNone/>
            </a:pPr>
            <a:r>
              <a:rPr b="0" lang="tr-TR" sz="3200" spc="-1" strike="noStrike">
                <a:solidFill>
                  <a:srgbClr val="374c81"/>
                </a:solidFill>
                <a:latin typeface="Century Gothic"/>
              </a:rPr>
              <a:t>Engelsiz Yaşam ve Destek Koordinatörlüğü</a:t>
            </a:r>
            <a:endParaRPr b="0" lang="en-US" sz="3200" spc="-1" strike="noStrike">
              <a:latin typeface="Arial"/>
            </a:endParaRPr>
          </a:p>
        </p:txBody>
      </p:sp>
      <p:sp>
        <p:nvSpPr>
          <p:cNvPr id="295" name=""/>
          <p:cNvSpPr/>
          <p:nvPr/>
        </p:nvSpPr>
        <p:spPr>
          <a:xfrm>
            <a:off x="1111680" y="1828800"/>
            <a:ext cx="9173880" cy="3490920"/>
          </a:xfrm>
          <a:prstGeom prst="rect">
            <a:avLst/>
          </a:prstGeom>
          <a:noFill/>
          <a:ln w="0">
            <a:noFill/>
          </a:ln>
        </p:spPr>
        <p:style>
          <a:lnRef idx="0"/>
          <a:fillRef idx="0"/>
          <a:effectRef idx="0"/>
          <a:fontRef idx="minor"/>
        </p:style>
        <p:txBody>
          <a:bodyPr lIns="90000" rIns="90000" tIns="45000" bIns="45000" anchor="t">
            <a:noAutofit/>
          </a:bodyPr>
          <a:p>
            <a:pPr algn="just">
              <a:lnSpc>
                <a:spcPct val="100000"/>
              </a:lnSpc>
              <a:buNone/>
            </a:pPr>
            <a:r>
              <a:rPr b="0" lang="en-US" sz="4000" spc="-1" strike="noStrike" baseline="-8000">
                <a:solidFill>
                  <a:srgbClr val="000000"/>
                </a:solidFill>
                <a:latin typeface="Arial"/>
                <a:ea typeface="DejaVu Sans"/>
              </a:rPr>
              <a:t>Ü</a:t>
            </a:r>
            <a:endParaRPr b="0" lang="en-US" sz="4000" spc="-1" strike="noStrike">
              <a:latin typeface="Arial"/>
            </a:endParaRPr>
          </a:p>
        </p:txBody>
      </p:sp>
      <p:sp>
        <p:nvSpPr>
          <p:cNvPr id="296" name="PlaceHolder 2"/>
          <p:cNvSpPr>
            <a:spLocks noGrp="1"/>
          </p:cNvSpPr>
          <p:nvPr>
            <p:ph type="subTitle"/>
          </p:nvPr>
        </p:nvSpPr>
        <p:spPr>
          <a:xfrm>
            <a:off x="685800" y="2057400"/>
            <a:ext cx="10968480" cy="3976200"/>
          </a:xfrm>
          <a:prstGeom prst="rect">
            <a:avLst/>
          </a:prstGeom>
          <a:noFill/>
          <a:ln w="0">
            <a:noFill/>
          </a:ln>
        </p:spPr>
        <p:txBody>
          <a:bodyPr lIns="0" rIns="0" tIns="0" bIns="0" anchor="ctr">
            <a:noAutofit/>
          </a:bodyPr>
          <a:p>
            <a:pPr marL="216000" indent="-216000" algn="just">
              <a:lnSpc>
                <a:spcPct val="100000"/>
              </a:lnSpc>
              <a:buClr>
                <a:srgbClr val="000000"/>
              </a:buClr>
              <a:buSzPct val="45000"/>
              <a:buFont typeface="Wingdings" charset="2"/>
              <a:buChar char=""/>
            </a:pPr>
            <a:r>
              <a:rPr b="0" lang="en-US" sz="4400" spc="-1" strike="noStrike" baseline="-8000">
                <a:solidFill>
                  <a:srgbClr val="374c81"/>
                </a:solidFill>
                <a:latin typeface="Arial"/>
              </a:rPr>
              <a:t>Üniversitemizde kayıtlı bulunan özel gereksinimli öğrencilerin karşılaştıkları </a:t>
            </a:r>
            <a:r>
              <a:rPr b="0" i="1" lang="en-US" sz="4400" spc="-1" strike="noStrike" u="sng" baseline="-8000">
                <a:solidFill>
                  <a:srgbClr val="374c81"/>
                </a:solidFill>
                <a:uFillTx/>
                <a:latin typeface="Arial"/>
              </a:rPr>
              <a:t>dezavantajları ortadan kaldırmak</a:t>
            </a:r>
            <a:r>
              <a:rPr b="0" lang="en-US" sz="4400" spc="-1" strike="noStrike" baseline="-8000">
                <a:solidFill>
                  <a:srgbClr val="374c81"/>
                </a:solidFill>
                <a:latin typeface="Arial"/>
              </a:rPr>
              <a:t>, </a:t>
            </a:r>
            <a:endParaRPr b="0" lang="en-US" sz="4400" spc="-1" strike="noStrike">
              <a:latin typeface="Arial"/>
            </a:endParaRPr>
          </a:p>
          <a:p>
            <a:pPr marL="216000" indent="-216000" algn="just">
              <a:lnSpc>
                <a:spcPct val="100000"/>
              </a:lnSpc>
              <a:buClr>
                <a:srgbClr val="000000"/>
              </a:buClr>
              <a:buSzPct val="45000"/>
              <a:buFont typeface="Wingdings" charset="2"/>
              <a:buChar char=""/>
            </a:pPr>
            <a:r>
              <a:rPr b="0" lang="en-US" sz="4400" spc="-1" strike="noStrike" baseline="-8000">
                <a:solidFill>
                  <a:srgbClr val="374c81"/>
                </a:solidFill>
                <a:latin typeface="Arial"/>
              </a:rPr>
              <a:t>Üniversitede akademik, sosyal ve kültürel ortamlara </a:t>
            </a:r>
            <a:r>
              <a:rPr b="0" i="1" lang="en-US" sz="4400" spc="-1" strike="noStrike" u="sng" baseline="-8000">
                <a:solidFill>
                  <a:srgbClr val="374c81"/>
                </a:solidFill>
                <a:uFillTx/>
                <a:latin typeface="Arial"/>
              </a:rPr>
              <a:t>eşit fırsatlarla katılım</a:t>
            </a:r>
            <a:r>
              <a:rPr b="0" lang="en-US" sz="4400" spc="-1" strike="noStrike" baseline="-8000">
                <a:solidFill>
                  <a:srgbClr val="374c81"/>
                </a:solidFill>
                <a:latin typeface="Arial"/>
              </a:rPr>
              <a:t>larını sağlamak ve </a:t>
            </a:r>
            <a:endParaRPr b="0" lang="en-US" sz="4400" spc="-1" strike="noStrike">
              <a:latin typeface="Arial"/>
            </a:endParaRPr>
          </a:p>
          <a:p>
            <a:pPr marL="216000" indent="-216000" algn="just">
              <a:lnSpc>
                <a:spcPct val="100000"/>
              </a:lnSpc>
              <a:buClr>
                <a:srgbClr val="000000"/>
              </a:buClr>
              <a:buSzPct val="45000"/>
              <a:buFont typeface="Wingdings" charset="2"/>
              <a:buChar char=""/>
            </a:pPr>
            <a:r>
              <a:rPr b="0" lang="en-US" sz="4400" spc="-1" strike="noStrike" baseline="-8000">
                <a:solidFill>
                  <a:srgbClr val="374c81"/>
                </a:solidFill>
                <a:latin typeface="Arial"/>
              </a:rPr>
              <a:t>Özel gereksinimli bireylere yönelik üniversite bünyesinde yürütülen faaliyetleri koordine etmek</a:t>
            </a:r>
            <a:endParaRPr b="0" lang="en-US" sz="4400" spc="-1" strike="noStrike">
              <a:latin typeface="Arial"/>
            </a:endParaRPr>
          </a:p>
        </p:txBody>
      </p:sp>
      <p:sp>
        <p:nvSpPr>
          <p:cNvPr id="297" name="PlaceHolder 3"/>
          <p:cNvSpPr txBox="1"/>
          <p:nvPr/>
        </p:nvSpPr>
        <p:spPr>
          <a:xfrm>
            <a:off x="609120" y="228600"/>
            <a:ext cx="10968480" cy="1143720"/>
          </a:xfrm>
          <a:prstGeom prst="rect">
            <a:avLst/>
          </a:prstGeom>
          <a:noFill/>
          <a:ln w="0">
            <a:noFill/>
          </a:ln>
        </p:spPr>
        <p:txBody>
          <a:bodyPr lIns="0" rIns="0" tIns="0" bIns="0" anchor="ctr">
            <a:noAutofit/>
          </a:bodyPr>
          <a:p>
            <a:pPr algn="ctr">
              <a:lnSpc>
                <a:spcPct val="100000"/>
              </a:lnSpc>
              <a:buNone/>
            </a:pPr>
            <a:r>
              <a:rPr b="0" lang="tr-TR" sz="3200" spc="-1" strike="noStrike">
                <a:solidFill>
                  <a:srgbClr val="374c81"/>
                </a:solidFill>
                <a:latin typeface="Century Gothic"/>
              </a:rPr>
              <a:t>ENGELLİ/ ÖZEL GEREKSİNİMLİ ÖĞRENCİ ÇALIŞMALARI</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0" y="882000"/>
            <a:ext cx="5942520" cy="2842920"/>
          </a:xfrm>
          <a:prstGeom prst="rect">
            <a:avLst/>
          </a:prstGeom>
          <a:noFill/>
          <a:ln w="0">
            <a:noFill/>
          </a:ln>
        </p:spPr>
        <p:txBody>
          <a:bodyPr lIns="122040" rIns="122040" tIns="60840" bIns="60840" anchor="b">
            <a:normAutofit/>
          </a:bodyPr>
          <a:p>
            <a:pPr>
              <a:lnSpc>
                <a:spcPct val="85000"/>
              </a:lnSpc>
              <a:buNone/>
            </a:pPr>
            <a:r>
              <a:rPr b="1" lang="tr-TR" sz="4400" spc="-1" strike="noStrike">
                <a:solidFill>
                  <a:srgbClr val="374c81"/>
                </a:solidFill>
                <a:latin typeface="Century Gothic"/>
              </a:rPr>
              <a:t>ÜNİVERSİTEMİZ SPOR TESİSLERİ</a:t>
            </a:r>
            <a:endParaRPr b="0" lang="en-US" sz="4400" spc="-1" strike="noStrike">
              <a:latin typeface="Arial"/>
            </a:endParaRPr>
          </a:p>
        </p:txBody>
      </p:sp>
      <p:sp>
        <p:nvSpPr>
          <p:cNvPr id="336" name="PlaceHolder 2"/>
          <p:cNvSpPr>
            <a:spLocks noGrp="1"/>
          </p:cNvSpPr>
          <p:nvPr>
            <p:ph/>
          </p:nvPr>
        </p:nvSpPr>
        <p:spPr>
          <a:xfrm>
            <a:off x="5358240" y="3429000"/>
            <a:ext cx="6803640" cy="2302560"/>
          </a:xfrm>
          <a:prstGeom prst="rect">
            <a:avLst/>
          </a:prstGeom>
          <a:noFill/>
          <a:ln w="0">
            <a:noFill/>
          </a:ln>
        </p:spPr>
        <p:txBody>
          <a:bodyPr lIns="122040" rIns="122040" tIns="60840" bIns="60840" anchor="t">
            <a:noAutofit/>
          </a:bodyPr>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2 ADET HALI SAHA</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2 ADET TENİS KORTU</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1 ADET BASKETBOL SAHASI</a:t>
            </a:r>
            <a:endParaRPr b="0" lang="en-US" sz="2400" spc="-1" strike="noStrike">
              <a:latin typeface="Arial"/>
            </a:endParaRPr>
          </a:p>
          <a:p>
            <a:pPr marL="304920" indent="-304920">
              <a:lnSpc>
                <a:spcPct val="95000"/>
              </a:lnSpc>
              <a:spcBef>
                <a:spcPts val="1865"/>
              </a:spcBef>
              <a:buClr>
                <a:srgbClr val="374c81"/>
              </a:buClr>
              <a:buFont typeface="Arial"/>
              <a:buChar char="•"/>
            </a:pPr>
            <a:r>
              <a:rPr b="0" lang="tr-TR" sz="2400" spc="-1" strike="noStrike">
                <a:solidFill>
                  <a:srgbClr val="374c81"/>
                </a:solidFill>
                <a:latin typeface="Century Gothic"/>
              </a:rPr>
              <a:t>2 ADET VOLEYBOL-BASKETBOL SAHASI</a:t>
            </a:r>
            <a:endParaRPr b="0" lang="en-US" sz="2400" spc="-1" strike="noStrike">
              <a:latin typeface="Arial"/>
            </a:endParaRPr>
          </a:p>
        </p:txBody>
      </p:sp>
      <p:pic>
        <p:nvPicPr>
          <p:cNvPr id="337" name="Picture 4" descr=""/>
          <p:cNvPicPr/>
          <p:nvPr/>
        </p:nvPicPr>
        <p:blipFill>
          <a:blip r:embed="rId1"/>
          <a:stretch/>
        </p:blipFill>
        <p:spPr>
          <a:xfrm>
            <a:off x="0" y="0"/>
            <a:ext cx="4799520" cy="2284920"/>
          </a:xfrm>
          <a:prstGeom prst="rect">
            <a:avLst/>
          </a:prstGeom>
          <a:ln w="0">
            <a:noFill/>
          </a:ln>
        </p:spPr>
      </p:pic>
      <p:pic>
        <p:nvPicPr>
          <p:cNvPr id="338" name="Resim 7" descr=""/>
          <p:cNvPicPr/>
          <p:nvPr/>
        </p:nvPicPr>
        <p:blipFill>
          <a:blip r:embed="rId2"/>
          <a:stretch/>
        </p:blipFill>
        <p:spPr>
          <a:xfrm>
            <a:off x="5383440" y="6480"/>
            <a:ext cx="6778440" cy="3260520"/>
          </a:xfrm>
          <a:prstGeom prst="rect">
            <a:avLst/>
          </a:prstGeom>
          <a:ln w="0">
            <a:noFill/>
          </a:ln>
        </p:spPr>
      </p:pic>
      <p:pic>
        <p:nvPicPr>
          <p:cNvPr id="339" name="Picture 2" descr=""/>
          <p:cNvPicPr/>
          <p:nvPr/>
        </p:nvPicPr>
        <p:blipFill>
          <a:blip r:embed="rId3"/>
          <a:stretch/>
        </p:blipFill>
        <p:spPr>
          <a:xfrm>
            <a:off x="0" y="3726720"/>
            <a:ext cx="4799520" cy="3115440"/>
          </a:xfrm>
          <a:prstGeom prst="rect">
            <a:avLst/>
          </a:prstGeom>
          <a:ln w="0">
            <a:noFill/>
          </a:ln>
        </p:spPr>
      </p:pic>
      <p:sp>
        <p:nvSpPr>
          <p:cNvPr id="340" name="Metin kutusu 9"/>
          <p:cNvSpPr/>
          <p:nvPr/>
        </p:nvSpPr>
        <p:spPr>
          <a:xfrm>
            <a:off x="5302440" y="5805360"/>
            <a:ext cx="6406920" cy="699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tr-TR" sz="2000" spc="-1" strike="noStrike">
                <a:solidFill>
                  <a:srgbClr val="374c81"/>
                </a:solidFill>
                <a:latin typeface="Century Gothic"/>
                <a:ea typeface="DejaVu Sans"/>
              </a:rPr>
              <a:t>*</a:t>
            </a:r>
            <a:r>
              <a:rPr b="0" lang="tr-TR" sz="2000" spc="-1" strike="noStrike">
                <a:solidFill>
                  <a:srgbClr val="ff0000"/>
                </a:solidFill>
                <a:latin typeface="Century Gothic"/>
                <a:ea typeface="DejaVu Sans"/>
              </a:rPr>
              <a:t>Sahaların kullanımı için sabis üzerinden online rezervasyon yapılmaktadır.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1044360" y="66060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Özel Gereksinimli Öğrenci Kimdir?</a:t>
            </a:r>
            <a:endParaRPr b="0" lang="en-US" sz="3600" spc="-1" strike="noStrike">
              <a:latin typeface="Arial"/>
            </a:endParaRPr>
          </a:p>
        </p:txBody>
      </p:sp>
      <p:sp>
        <p:nvSpPr>
          <p:cNvPr id="299" name="PlaceHolder 2"/>
          <p:cNvSpPr>
            <a:spLocks noGrp="1"/>
          </p:cNvSpPr>
          <p:nvPr>
            <p:ph type="subTitle"/>
          </p:nvPr>
        </p:nvSpPr>
        <p:spPr>
          <a:xfrm>
            <a:off x="1044360" y="1931760"/>
            <a:ext cx="10155600" cy="4468680"/>
          </a:xfrm>
          <a:prstGeom prst="rect">
            <a:avLst/>
          </a:prstGeom>
          <a:noFill/>
          <a:ln w="0">
            <a:noFill/>
          </a:ln>
        </p:spPr>
        <p:txBody>
          <a:bodyPr lIns="0" rIns="0" tIns="0" bIns="0" anchor="ctr">
            <a:noAutofit/>
          </a:bodyPr>
          <a:p>
            <a:pPr marL="216000" indent="-216000" algn="just">
              <a:lnSpc>
                <a:spcPct val="100000"/>
              </a:lnSpc>
              <a:spcBef>
                <a:spcPts val="1295"/>
              </a:spcBef>
              <a:buClr>
                <a:srgbClr val="000000"/>
              </a:buClr>
              <a:buSzPct val="45000"/>
              <a:buFont typeface="Wingdings" charset="2"/>
              <a:buChar char=""/>
            </a:pPr>
            <a:r>
              <a:rPr b="0" lang="en-US" sz="3200" spc="-1" strike="noStrike">
                <a:solidFill>
                  <a:srgbClr val="374c81"/>
                </a:solidFill>
                <a:latin typeface="Arial"/>
              </a:rPr>
              <a:t>Süreğen hastalığı bulunan veya </a:t>
            </a:r>
            <a:endParaRPr b="0" lang="en-US" sz="3200" spc="-1" strike="noStrike">
              <a:latin typeface="Arial"/>
            </a:endParaRPr>
          </a:p>
          <a:p>
            <a:pPr marL="216000" indent="-216000" algn="just">
              <a:lnSpc>
                <a:spcPct val="100000"/>
              </a:lnSpc>
              <a:spcBef>
                <a:spcPts val="1295"/>
              </a:spcBef>
              <a:buClr>
                <a:srgbClr val="000000"/>
              </a:buClr>
              <a:buSzPct val="45000"/>
              <a:buFont typeface="Wingdings" charset="2"/>
              <a:buChar char=""/>
            </a:pPr>
            <a:r>
              <a:rPr b="0" lang="en-US" sz="3200" spc="-1" strike="noStrike">
                <a:solidFill>
                  <a:srgbClr val="374c81"/>
                </a:solidFill>
                <a:latin typeface="Arial"/>
              </a:rPr>
              <a:t>Bedensel, zihinsel, görme, işitme, psiko-sosyal yeteneklerini kullanma,</a:t>
            </a:r>
            <a:endParaRPr b="0" lang="en-US" sz="3200" spc="-1" strike="noStrike">
              <a:latin typeface="Arial"/>
            </a:endParaRPr>
          </a:p>
          <a:p>
            <a:pPr marL="216000" indent="-216000" algn="just">
              <a:lnSpc>
                <a:spcPct val="100000"/>
              </a:lnSpc>
              <a:spcBef>
                <a:spcPts val="1295"/>
              </a:spcBef>
              <a:buClr>
                <a:srgbClr val="000000"/>
              </a:buClr>
              <a:buSzPct val="45000"/>
              <a:buFont typeface="Wingdings" charset="2"/>
              <a:buChar char=""/>
            </a:pPr>
            <a:r>
              <a:rPr b="0" lang="en-US" sz="3200" spc="-1" strike="noStrike">
                <a:solidFill>
                  <a:srgbClr val="374c81"/>
                </a:solidFill>
                <a:latin typeface="Arial"/>
              </a:rPr>
              <a:t>Toplum yaşamına uyum sağlama ve </a:t>
            </a:r>
            <a:endParaRPr b="0" lang="en-US" sz="3200" spc="-1" strike="noStrike">
              <a:latin typeface="Arial"/>
            </a:endParaRPr>
          </a:p>
          <a:p>
            <a:pPr marL="216000" indent="-216000" algn="just">
              <a:lnSpc>
                <a:spcPct val="100000"/>
              </a:lnSpc>
              <a:spcBef>
                <a:spcPts val="1295"/>
              </a:spcBef>
              <a:buClr>
                <a:srgbClr val="000000"/>
              </a:buClr>
              <a:buSzPct val="45000"/>
              <a:buFont typeface="Wingdings" charset="2"/>
              <a:buChar char=""/>
            </a:pPr>
            <a:r>
              <a:rPr b="0" lang="en-US" sz="3200" spc="-1" strike="noStrike">
                <a:solidFill>
                  <a:srgbClr val="374c81"/>
                </a:solidFill>
                <a:latin typeface="Arial"/>
              </a:rPr>
              <a:t>Günlük ihtiyaçlarını karşılamada desteğe ihtiyacı olan öğrencidir.</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1117440" y="228600"/>
            <a:ext cx="10155600" cy="1243080"/>
          </a:xfrm>
          <a:prstGeom prst="rect">
            <a:avLst/>
          </a:prstGeom>
          <a:noFill/>
          <a:ln w="0">
            <a:noFill/>
          </a:ln>
        </p:spPr>
        <p:txBody>
          <a:bodyPr lIns="0" rIns="0" tIns="0" bIns="0" anchor="ctr">
            <a:noAutofit/>
          </a:bodyPr>
          <a:p>
            <a:pPr>
              <a:lnSpc>
                <a:spcPct val="100000"/>
              </a:lnSpc>
              <a:buNone/>
            </a:pPr>
            <a:r>
              <a:rPr b="0" lang="tr-TR" sz="4000" spc="-1" strike="noStrike">
                <a:solidFill>
                  <a:srgbClr val="374c81"/>
                </a:solidFill>
                <a:latin typeface="Century Gothic"/>
              </a:rPr>
              <a:t>Hizmetlerimiz</a:t>
            </a:r>
            <a:endParaRPr b="0" lang="en-US" sz="4000" spc="-1" strike="noStrike">
              <a:latin typeface="Arial"/>
            </a:endParaRPr>
          </a:p>
        </p:txBody>
      </p:sp>
      <p:sp>
        <p:nvSpPr>
          <p:cNvPr id="301" name="PlaceHolder 2"/>
          <p:cNvSpPr>
            <a:spLocks noGrp="1"/>
          </p:cNvSpPr>
          <p:nvPr>
            <p:ph type="subTitle"/>
          </p:nvPr>
        </p:nvSpPr>
        <p:spPr>
          <a:xfrm>
            <a:off x="816840" y="3429360"/>
            <a:ext cx="10155600" cy="2056680"/>
          </a:xfrm>
          <a:prstGeom prst="rect">
            <a:avLst/>
          </a:prstGeom>
          <a:noFill/>
          <a:ln w="0">
            <a:noFill/>
          </a:ln>
        </p:spPr>
        <p:txBody>
          <a:bodyPr lIns="0" rIns="0" tIns="0" bIns="0" anchor="ctr">
            <a:noAutofit/>
          </a:bodyPr>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Özel Gereksinimli Öğrencilerin Tespiti,</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Psiko-Sosyal Danışmanlık,</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Erişilebilirlik Çalışmaları,</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Akademik Ders ve Sınav Uyarlamaları,</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Burs Hizmetleri</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Kısmi Zamanlı Çalışma</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Akran Desteği </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Farkındalık Çalışmaları</a:t>
            </a:r>
            <a:endParaRPr b="0" lang="en-US" sz="3200" spc="-1" strike="noStrike">
              <a:latin typeface="Arial"/>
            </a:endParaRPr>
          </a:p>
          <a:p>
            <a:pPr algn="just">
              <a:lnSpc>
                <a:spcPct val="100000"/>
              </a:lnSpc>
              <a:spcBef>
                <a:spcPts val="865"/>
              </a:spcBef>
              <a:buNone/>
            </a:pPr>
            <a:endParaRPr b="0" lang="en-US" sz="3200" spc="-1" strike="noStrike">
              <a:latin typeface="Arial"/>
            </a:endParaRPr>
          </a:p>
          <a:p>
            <a:pPr marL="216000" indent="-216000" algn="ctr">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 </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914400" y="43272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Özel Gereksinimli Öğrencilerin Tespiti</a:t>
            </a:r>
            <a:endParaRPr b="0" lang="en-US" sz="3600" spc="-1" strike="noStrike">
              <a:latin typeface="Arial"/>
            </a:endParaRPr>
          </a:p>
        </p:txBody>
      </p:sp>
      <p:sp>
        <p:nvSpPr>
          <p:cNvPr id="303" name="PlaceHolder 2"/>
          <p:cNvSpPr>
            <a:spLocks noGrp="1"/>
          </p:cNvSpPr>
          <p:nvPr>
            <p:ph type="subTitle"/>
          </p:nvPr>
        </p:nvSpPr>
        <p:spPr>
          <a:xfrm>
            <a:off x="1117440" y="1701720"/>
            <a:ext cx="10155600" cy="4468680"/>
          </a:xfrm>
          <a:prstGeom prst="rect">
            <a:avLst/>
          </a:prstGeom>
          <a:noFill/>
          <a:ln w="0">
            <a:noFill/>
          </a:ln>
        </p:spPr>
        <p:txBody>
          <a:bodyPr lIns="0" rIns="0" tIns="0" bIns="0" anchor="ctr">
            <a:noAutofit/>
          </a:bodyPr>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Özel gereksinimli öğrencilerimizin koordinatörlüğümüze yapmış oldukları doğrudan başvurular ile </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Eğitim – öğretim birimleri ve öğrenci işleri daire başkanlığından alınan bilgiler doğrultusunda belirlenir. </a:t>
            </a:r>
            <a:endParaRPr b="0" lang="en-US" sz="3200" spc="-1" strike="noStrike">
              <a:latin typeface="Arial"/>
            </a:endParaRPr>
          </a:p>
          <a:p>
            <a:pPr marL="216000" indent="-216000" algn="just">
              <a:lnSpc>
                <a:spcPct val="100000"/>
              </a:lnSpc>
              <a:spcBef>
                <a:spcPts val="865"/>
              </a:spcBef>
              <a:buClr>
                <a:srgbClr val="000000"/>
              </a:buClr>
              <a:buSzPct val="45000"/>
              <a:buFont typeface="Wingdings" charset="2"/>
              <a:buChar char=""/>
            </a:pPr>
            <a:r>
              <a:rPr b="0" lang="en-US" sz="3200" spc="-1" strike="noStrike">
                <a:solidFill>
                  <a:srgbClr val="374c81"/>
                </a:solidFill>
                <a:latin typeface="Arial"/>
              </a:rPr>
              <a:t>Öğrencilerimize ilişkin kişisel veriler gizli tutulmaktadır.</a:t>
            </a:r>
            <a:endParaRPr b="0" lang="en-US" sz="3200" spc="-1" strike="noStrike">
              <a:latin typeface="Arial"/>
            </a:endParaRPr>
          </a:p>
          <a:p>
            <a:pPr algn="ctr">
              <a:lnSpc>
                <a:spcPct val="100000"/>
              </a:lnSpc>
              <a:spcBef>
                <a:spcPts val="865"/>
              </a:spcBef>
              <a:buNone/>
            </a:pP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117440" y="7632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Psikososyal Destek  </a:t>
            </a:r>
            <a:endParaRPr b="0" lang="en-US" sz="3600" spc="-1" strike="noStrike">
              <a:latin typeface="Arial"/>
            </a:endParaRPr>
          </a:p>
        </p:txBody>
      </p:sp>
      <p:sp>
        <p:nvSpPr>
          <p:cNvPr id="305" name="PlaceHolder 2"/>
          <p:cNvSpPr>
            <a:spLocks noGrp="1"/>
          </p:cNvSpPr>
          <p:nvPr>
            <p:ph/>
          </p:nvPr>
        </p:nvSpPr>
        <p:spPr>
          <a:xfrm>
            <a:off x="1272960" y="1930680"/>
            <a:ext cx="10155600" cy="4468680"/>
          </a:xfrm>
          <a:prstGeom prst="rect">
            <a:avLst/>
          </a:prstGeom>
          <a:noFill/>
          <a:ln w="0">
            <a:noFill/>
          </a:ln>
        </p:spPr>
        <p:txBody>
          <a:bodyPr lIns="0" rIns="0" tIns="0" bIns="0" anchor="t">
            <a:normAutofit/>
          </a:bodyPr>
          <a:p>
            <a:pPr marL="432000" indent="-324000">
              <a:lnSpc>
                <a:spcPct val="95000"/>
              </a:lnSpc>
              <a:spcBef>
                <a:spcPts val="1417"/>
              </a:spcBef>
              <a:buClr>
                <a:srgbClr val="000000"/>
              </a:buClr>
              <a:buSzPct val="45000"/>
              <a:buFont typeface="Wingdings" charset="2"/>
              <a:buChar char=""/>
            </a:pPr>
            <a:r>
              <a:rPr b="0" lang="tr-TR" sz="3200" spc="-1" strike="noStrike">
                <a:solidFill>
                  <a:srgbClr val="374c81"/>
                </a:solidFill>
                <a:latin typeface="Century Gothic"/>
              </a:rPr>
              <a:t>Psikososyal destek kapsamında;</a:t>
            </a:r>
            <a:endParaRPr b="0" lang="en-US" sz="3200" spc="-1" strike="noStrike">
              <a:latin typeface="Arial"/>
            </a:endParaRPr>
          </a:p>
          <a:p>
            <a:pPr lvl="1" marL="864000" indent="-324000">
              <a:lnSpc>
                <a:spcPct val="95000"/>
              </a:lnSpc>
              <a:spcBef>
                <a:spcPts val="1134"/>
              </a:spcBef>
              <a:buClr>
                <a:srgbClr val="000000"/>
              </a:buClr>
              <a:buSzPct val="75000"/>
              <a:buFont typeface="Symbol"/>
              <a:buChar char=""/>
            </a:pPr>
            <a:r>
              <a:rPr b="0" lang="tr-TR" sz="2400" spc="-1" strike="noStrike">
                <a:solidFill>
                  <a:srgbClr val="374c81"/>
                </a:solidFill>
                <a:latin typeface="Century Gothic"/>
              </a:rPr>
              <a:t>Üniversite yaşamına adaptasyon sorunları</a:t>
            </a:r>
            <a:endParaRPr b="0" lang="en-US" sz="2400" spc="-1" strike="noStrike">
              <a:latin typeface="Arial"/>
            </a:endParaRPr>
          </a:p>
          <a:p>
            <a:pPr lvl="1" marL="864000" indent="-324000">
              <a:lnSpc>
                <a:spcPct val="95000"/>
              </a:lnSpc>
              <a:spcBef>
                <a:spcPts val="1134"/>
              </a:spcBef>
              <a:buClr>
                <a:srgbClr val="000000"/>
              </a:buClr>
              <a:buSzPct val="75000"/>
              <a:buFont typeface="Symbol"/>
              <a:buChar char=""/>
            </a:pPr>
            <a:r>
              <a:rPr b="0" lang="tr-TR" sz="2400" spc="-1" strike="noStrike">
                <a:solidFill>
                  <a:srgbClr val="374c81"/>
                </a:solidFill>
                <a:latin typeface="Century Gothic"/>
              </a:rPr>
              <a:t>Başarı kaygısı</a:t>
            </a:r>
            <a:endParaRPr b="0" lang="en-US" sz="2400" spc="-1" strike="noStrike">
              <a:latin typeface="Arial"/>
            </a:endParaRPr>
          </a:p>
          <a:p>
            <a:pPr lvl="1" marL="864000" indent="-324000">
              <a:lnSpc>
                <a:spcPct val="95000"/>
              </a:lnSpc>
              <a:spcBef>
                <a:spcPts val="1134"/>
              </a:spcBef>
              <a:buClr>
                <a:srgbClr val="000000"/>
              </a:buClr>
              <a:buSzPct val="75000"/>
              <a:buFont typeface="Symbol"/>
              <a:buChar char=""/>
            </a:pPr>
            <a:r>
              <a:rPr b="0" lang="tr-TR" sz="2400" spc="-1" strike="noStrike">
                <a:solidFill>
                  <a:srgbClr val="374c81"/>
                </a:solidFill>
                <a:latin typeface="Century Gothic"/>
              </a:rPr>
              <a:t>Sosyal ilişkiler</a:t>
            </a:r>
            <a:endParaRPr b="0" lang="en-US" sz="2400" spc="-1" strike="noStrike">
              <a:latin typeface="Arial"/>
            </a:endParaRPr>
          </a:p>
          <a:p>
            <a:pPr lvl="1" marL="864000" indent="-324000">
              <a:lnSpc>
                <a:spcPct val="95000"/>
              </a:lnSpc>
              <a:spcBef>
                <a:spcPts val="1134"/>
              </a:spcBef>
              <a:buClr>
                <a:srgbClr val="000000"/>
              </a:buClr>
              <a:buSzPct val="75000"/>
              <a:buFont typeface="Symbol"/>
              <a:buChar char=""/>
            </a:pPr>
            <a:r>
              <a:rPr b="0" lang="tr-TR" sz="2400" spc="-1" strike="noStrike">
                <a:solidFill>
                  <a:srgbClr val="374c81"/>
                </a:solidFill>
                <a:latin typeface="Century Gothic"/>
              </a:rPr>
              <a:t>Bağımsızlık becerileri gibi konularda danışmanlık sağlanmaktadır. </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1117440" y="30564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Erişilebilirlik Çalışmaları</a:t>
            </a:r>
            <a:endParaRPr b="0" lang="en-US" sz="3600" spc="-1" strike="noStrike">
              <a:latin typeface="Arial"/>
            </a:endParaRPr>
          </a:p>
        </p:txBody>
      </p:sp>
      <p:sp>
        <p:nvSpPr>
          <p:cNvPr id="307" name="PlaceHolder 2"/>
          <p:cNvSpPr>
            <a:spLocks noGrp="1"/>
          </p:cNvSpPr>
          <p:nvPr>
            <p:ph/>
          </p:nvPr>
        </p:nvSpPr>
        <p:spPr>
          <a:xfrm>
            <a:off x="1117440" y="1701720"/>
            <a:ext cx="10155600" cy="4468680"/>
          </a:xfrm>
          <a:prstGeom prst="rect">
            <a:avLst/>
          </a:prstGeom>
          <a:noFill/>
          <a:ln w="0">
            <a:noFill/>
          </a:ln>
        </p:spPr>
        <p:txBody>
          <a:bodyPr lIns="0" rIns="0" tIns="0" bIns="0" anchor="t">
            <a:normAutofit/>
          </a:bodyPr>
          <a:p>
            <a:pPr marL="432000" indent="-324000">
              <a:lnSpc>
                <a:spcPct val="95000"/>
              </a:lnSpc>
              <a:spcBef>
                <a:spcPts val="1585"/>
              </a:spcBef>
              <a:buClr>
                <a:srgbClr val="000000"/>
              </a:buClr>
              <a:buSzPct val="45000"/>
              <a:buFont typeface="Wingdings" charset="2"/>
              <a:buChar char=""/>
            </a:pPr>
            <a:r>
              <a:rPr b="0" lang="tr-TR" sz="2400" spc="-1" strike="noStrike">
                <a:solidFill>
                  <a:srgbClr val="374c81"/>
                </a:solidFill>
                <a:latin typeface="Century Gothic"/>
              </a:rPr>
              <a:t>Üniversite yerleşkesi, yerleşkede bulunan yapılar, açık alanlar, bilişim sistemleri, internet siteleri ve sosyal medya hesapları de dahil olmak üzere tüm yapı ve hizmetlerin özel gereksinimli öğrenciler için erişilebilir olması için çalışmalar yürütülmektedir.</a:t>
            </a:r>
            <a:endParaRPr b="0" lang="en-US" sz="2400" spc="-1" strike="noStrike">
              <a:latin typeface="Arial"/>
            </a:endParaRPr>
          </a:p>
          <a:p>
            <a:pPr marL="432000" indent="-324000">
              <a:lnSpc>
                <a:spcPct val="95000"/>
              </a:lnSpc>
              <a:spcBef>
                <a:spcPts val="1585"/>
              </a:spcBef>
              <a:buClr>
                <a:srgbClr val="000000"/>
              </a:buClr>
              <a:buSzPct val="45000"/>
              <a:buFont typeface="Wingdings" charset="2"/>
              <a:buChar char=""/>
            </a:pPr>
            <a:r>
              <a:rPr b="0" lang="tr-TR" sz="2400" spc="-1" strike="noStrike">
                <a:solidFill>
                  <a:srgbClr val="374c81"/>
                </a:solidFill>
                <a:latin typeface="Century Gothic"/>
              </a:rPr>
              <a:t>Ders notlarının ve diğer kaynak kitaplarının, okumakta güçlük yaşayan öğrencilerimizin talepleri doğrultusunda Kütüphane ve Dokümantasyon Dairesi Başkanlığı bünyesinde bulunan Görme Engelli Birimi tarafından istenen formata (word, pdf, sesli dosya, kabartma vb.)  dönüştürülerek erişilebilirliği sağlanmaktadır. </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1117440" y="305640"/>
            <a:ext cx="10155600" cy="1395360"/>
          </a:xfrm>
          <a:prstGeom prst="rect">
            <a:avLst/>
          </a:prstGeom>
          <a:noFill/>
          <a:ln w="0">
            <a:noFill/>
          </a:ln>
        </p:spPr>
        <p:txBody>
          <a:bodyPr lIns="0" rIns="0" tIns="0" bIns="0" anchor="ctr">
            <a:noAutofit/>
          </a:bodyPr>
          <a:p>
            <a:pPr>
              <a:lnSpc>
                <a:spcPct val="100000"/>
              </a:lnSpc>
              <a:buNone/>
            </a:pPr>
            <a:r>
              <a:rPr b="0" lang="tr-TR" sz="3600" spc="-1" strike="noStrike">
                <a:solidFill>
                  <a:srgbClr val="374c81"/>
                </a:solidFill>
                <a:latin typeface="Century Gothic"/>
              </a:rPr>
              <a:t>Akademik Ders ve Sınav Uyarlamaları</a:t>
            </a:r>
            <a:endParaRPr b="0" lang="en-US" sz="3600" spc="-1" strike="noStrike">
              <a:latin typeface="Arial"/>
            </a:endParaRPr>
          </a:p>
        </p:txBody>
      </p:sp>
      <p:sp>
        <p:nvSpPr>
          <p:cNvPr id="309" name="PlaceHolder 2"/>
          <p:cNvSpPr>
            <a:spLocks noGrp="1"/>
          </p:cNvSpPr>
          <p:nvPr>
            <p:ph/>
          </p:nvPr>
        </p:nvSpPr>
        <p:spPr>
          <a:xfrm>
            <a:off x="816480" y="1701720"/>
            <a:ext cx="10155600" cy="4468680"/>
          </a:xfrm>
          <a:prstGeom prst="rect">
            <a:avLst/>
          </a:prstGeom>
          <a:noFill/>
          <a:ln w="0">
            <a:noFill/>
          </a:ln>
        </p:spPr>
        <p:txBody>
          <a:bodyPr lIns="0" rIns="0" tIns="0" bIns="0" anchor="t">
            <a:normAutofit/>
          </a:bodyPr>
          <a:p>
            <a:pPr marL="432000" indent="-324000">
              <a:lnSpc>
                <a:spcPct val="100000"/>
              </a:lnSpc>
              <a:buClr>
                <a:srgbClr val="000000"/>
              </a:buClr>
              <a:buSzPct val="45000"/>
              <a:buFont typeface="Wingdings" charset="2"/>
              <a:buChar char=""/>
            </a:pPr>
            <a:r>
              <a:rPr b="0" lang="tr-TR" sz="2400" spc="-1" strike="noStrike">
                <a:solidFill>
                  <a:srgbClr val="374c81"/>
                </a:solidFill>
                <a:latin typeface="Century Gothic"/>
              </a:rPr>
              <a:t>Özel gereksinimli öğrencilerimizin  fırsat eşitliği çerçevesinde öğrenim görebilmesi ve başarılarının olumsuz etkilenmemesi için ders-sınav öncesinde, sırasında ve sonrasında öğrenci ile yapılan görüşmeler doğrultusunda uyarlamalar yapılabilmektedir.  </a:t>
            </a:r>
            <a:endParaRPr b="0" lang="en-US" sz="2400" spc="-1" strike="noStrike">
              <a:latin typeface="Arial"/>
            </a:endParaRPr>
          </a:p>
          <a:p>
            <a:pPr marL="432000" indent="-324000">
              <a:lnSpc>
                <a:spcPct val="100000"/>
              </a:lnSpc>
              <a:buClr>
                <a:srgbClr val="000000"/>
              </a:buClr>
              <a:buSzPct val="45000"/>
              <a:buFont typeface="Wingdings" charset="2"/>
              <a:buChar char=""/>
            </a:pPr>
            <a:r>
              <a:rPr b="0" lang="tr-TR" sz="2400" spc="-1" strike="noStrike">
                <a:solidFill>
                  <a:srgbClr val="374c81"/>
                </a:solidFill>
                <a:latin typeface="Century Gothic"/>
              </a:rPr>
              <a:t>Örneğin; ödevlerin ve sınıf içi çalışmaların içerik ve formatlarına uygun  uyarlamalar yapılır.</a:t>
            </a:r>
            <a:endParaRPr b="0" lang="en-US" sz="2400" spc="-1" strike="noStrike">
              <a:latin typeface="Arial"/>
            </a:endParaRPr>
          </a:p>
          <a:p>
            <a:pPr marL="432000" indent="-324000">
              <a:lnSpc>
                <a:spcPct val="100000"/>
              </a:lnSpc>
              <a:buClr>
                <a:srgbClr val="000000"/>
              </a:buClr>
              <a:buSzPct val="45000"/>
              <a:buFont typeface="Wingdings" charset="2"/>
              <a:buChar char=""/>
            </a:pPr>
            <a:r>
              <a:rPr b="0" lang="tr-TR" sz="2400" spc="-1" strike="noStrike">
                <a:solidFill>
                  <a:srgbClr val="374c81"/>
                </a:solidFill>
                <a:latin typeface="Century Gothic"/>
              </a:rPr>
              <a:t>Uzun süreli ödevler için öğrencinin durumunun gerektirmesi halinde özel gereksinimli öğrencilere ek süre verilir.</a:t>
            </a:r>
            <a:endParaRPr b="0" lang="en-US" sz="2400" spc="-1" strike="noStrike">
              <a:latin typeface="Arial"/>
            </a:endParaRPr>
          </a:p>
          <a:p>
            <a:pPr marL="432000" indent="-324000">
              <a:lnSpc>
                <a:spcPct val="100000"/>
              </a:lnSpc>
              <a:buClr>
                <a:srgbClr val="000000"/>
              </a:buClr>
              <a:buSzPct val="45000"/>
              <a:buFont typeface="Wingdings" charset="2"/>
              <a:buChar char=""/>
            </a:pPr>
            <a:r>
              <a:rPr b="0" lang="tr-TR" sz="2400" spc="-1" strike="noStrike">
                <a:solidFill>
                  <a:srgbClr val="374c81"/>
                </a:solidFill>
                <a:latin typeface="Century Gothic"/>
              </a:rPr>
              <a:t>Ders esnasında ihtiyaç duyulması halinde, öğrencilerin karşılaşabilecekleri biyolojik ve psikolojik ihtiyaçlarından dolayı, dersten bir süreliğine çıkmasına izin verilebilir.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p:nvPr>
        </p:nvSpPr>
        <p:spPr>
          <a:xfrm>
            <a:off x="1189440" y="914400"/>
            <a:ext cx="10155600" cy="5256000"/>
          </a:xfrm>
          <a:prstGeom prst="rect">
            <a:avLst/>
          </a:prstGeom>
          <a:noFill/>
          <a:ln w="0">
            <a:noFill/>
          </a:ln>
        </p:spPr>
        <p:txBody>
          <a:bodyPr lIns="0" rIns="0" tIns="0" bIns="0" anchor="t">
            <a:normAutofit fontScale="82000"/>
          </a:bodyPr>
          <a:p>
            <a:pPr marL="432000" indent="-324000">
              <a:lnSpc>
                <a:spcPct val="100000"/>
              </a:lnSpc>
              <a:buClr>
                <a:srgbClr val="000000"/>
              </a:buClr>
              <a:buSzPct val="45000"/>
              <a:buFont typeface="Wingdings" charset="2"/>
              <a:buChar char=""/>
            </a:pPr>
            <a:r>
              <a:rPr b="0" lang="tr-TR" sz="3200" spc="-1" strike="noStrike">
                <a:solidFill>
                  <a:srgbClr val="374c81"/>
                </a:solidFill>
                <a:latin typeface="Century Gothic"/>
              </a:rPr>
              <a:t>Öğrencilerin durumlarının gerektirmesi halinde sınavlarda soruların anlaşılırlığını arttırmak üzere metinler, </a:t>
            </a:r>
            <a:r>
              <a:rPr b="0" lang="tr-TR" sz="3200" spc="-1" strike="noStrike" u="sng">
                <a:solidFill>
                  <a:srgbClr val="374c81"/>
                </a:solidFill>
                <a:uFillTx/>
                <a:latin typeface="Century Gothic"/>
              </a:rPr>
              <a:t>görsel öğelerle </a:t>
            </a:r>
            <a:r>
              <a:rPr b="0" lang="tr-TR" sz="3200" spc="-1" strike="noStrike">
                <a:solidFill>
                  <a:srgbClr val="374c81"/>
                </a:solidFill>
                <a:latin typeface="Century Gothic"/>
              </a:rPr>
              <a:t>desteklenir.</a:t>
            </a:r>
            <a:endParaRPr b="0" lang="en-US" sz="3200" spc="-1" strike="noStrike">
              <a:latin typeface="Arial"/>
            </a:endParaRPr>
          </a:p>
          <a:p>
            <a:pPr marL="432000" indent="-324000">
              <a:lnSpc>
                <a:spcPct val="100000"/>
              </a:lnSpc>
              <a:buClr>
                <a:srgbClr val="000000"/>
              </a:buClr>
              <a:buSzPct val="45000"/>
              <a:buFont typeface="Wingdings" charset="2"/>
              <a:buChar char=""/>
            </a:pPr>
            <a:r>
              <a:rPr b="0" lang="tr-TR" sz="3200" spc="-1" strike="noStrike">
                <a:solidFill>
                  <a:srgbClr val="374c81"/>
                </a:solidFill>
                <a:latin typeface="Century Gothic"/>
              </a:rPr>
              <a:t>Özel gereksinimli öğrencilerin ihtiyaç duymaları halinde sınavlara </a:t>
            </a:r>
            <a:r>
              <a:rPr b="0" lang="tr-TR" sz="3200" spc="-1" strike="noStrike" u="sng">
                <a:solidFill>
                  <a:srgbClr val="374c81"/>
                </a:solidFill>
                <a:uFillTx/>
                <a:latin typeface="Century Gothic"/>
              </a:rPr>
              <a:t>yardımcı araç ve gereç</a:t>
            </a:r>
            <a:r>
              <a:rPr b="0" lang="tr-TR" sz="3200" spc="-1" strike="noStrike">
                <a:solidFill>
                  <a:srgbClr val="374c81"/>
                </a:solidFill>
                <a:latin typeface="Century Gothic"/>
              </a:rPr>
              <a:t> ile (işitme cihazı, teleskopik gözlük, prizmatik gözlük, büyüteç vb.) girmelerine izin verilir.</a:t>
            </a:r>
            <a:endParaRPr b="0" lang="en-US" sz="3200" spc="-1" strike="noStrike">
              <a:latin typeface="Arial"/>
            </a:endParaRPr>
          </a:p>
          <a:p>
            <a:pPr marL="432000" indent="-324000">
              <a:lnSpc>
                <a:spcPct val="100000"/>
              </a:lnSpc>
              <a:buClr>
                <a:srgbClr val="000000"/>
              </a:buClr>
              <a:buSzPct val="45000"/>
              <a:buFont typeface="Wingdings" charset="2"/>
              <a:buChar char=""/>
            </a:pPr>
            <a:r>
              <a:rPr b="0" lang="tr-TR" sz="3200" spc="-1" strike="noStrike">
                <a:solidFill>
                  <a:srgbClr val="374c81"/>
                </a:solidFill>
                <a:latin typeface="Century Gothic"/>
              </a:rPr>
              <a:t>Hiç görmeyen ya da az gören öğrenciler ile özel gereksinimleri sebebiyle okuyucu ve/veya işaretleyici desteğine ihtiyaç duyduğu tespit edilen öğrencilere, sınavlarda kendilerine refakat edecek, sınav olunan dile ve ders ile ilgili terminolojiye hâkim olan </a:t>
            </a:r>
            <a:r>
              <a:rPr b="0" lang="tr-TR" sz="3200" spc="-1" strike="noStrike" u="sng">
                <a:solidFill>
                  <a:srgbClr val="374c81"/>
                </a:solidFill>
                <a:uFillTx/>
                <a:latin typeface="Century Gothic"/>
              </a:rPr>
              <a:t>okuyucu işaretleyici gözetmen</a:t>
            </a:r>
            <a:r>
              <a:rPr b="0" lang="tr-TR" sz="3200" spc="-1" strike="noStrike">
                <a:solidFill>
                  <a:srgbClr val="374c81"/>
                </a:solidFill>
                <a:latin typeface="Century Gothic"/>
              </a:rPr>
              <a:t> görevlendirilir.</a:t>
            </a: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F301D382-32B0-43EE-932C-28906AF37617}">
  <ds:schemaRefs>
    <ds:schemaRef ds:uri="http://www.w3.org/XML/1998/namespace"/>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4873beb7-5857-4685-be1f-d57550cc96cc"/>
    <ds:schemaRef ds:uri="http://purl.org/dc/terms/"/>
  </ds:schemaRefs>
</ds:datastoreItem>
</file>

<file path=customXml/itemProps3.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Mavi kitap yığını sunusu (geniş ekran)</Template>
  <TotalTime>608</TotalTime>
  <Application>LibreOffice/7.3.7.2$Linux_X86_64 LibreOffice_project/30$Build-2</Application>
  <AppVersion>15.0000</AppVersion>
  <Words>233</Words>
  <Paragraphs>28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2023-07-24T07:52:00Z</dcterms:created>
  <dc:creator>Betül Düşünceli</dc:creator>
  <dc:description/>
  <dc:language>en-US</dc:language>
  <cp:lastModifiedBy/>
  <dcterms:modified xsi:type="dcterms:W3CDTF">2023-08-17T21:13:16Z</dcterms:modified>
  <cp:revision>15</cp:revision>
  <dc:subject/>
  <dc:title>Üniversite Yaşamına Giriş</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mpaign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InternalTags">
    <vt:lpwstr/>
  </property>
  <property fmtid="{D5CDD505-2E9C-101B-9397-08002B2CF9AE}" pid="6" name="LocalizationTags">
    <vt:lpwstr/>
  </property>
  <property fmtid="{D5CDD505-2E9C-101B-9397-08002B2CF9AE}" pid="7" name="PresentationFormat">
    <vt:lpwstr>Özel</vt:lpwstr>
  </property>
  <property fmtid="{D5CDD505-2E9C-101B-9397-08002B2CF9AE}" pid="8" name="ScenarioTags">
    <vt:lpwstr/>
  </property>
  <property fmtid="{D5CDD505-2E9C-101B-9397-08002B2CF9AE}" pid="9" name="Slides">
    <vt:i4>7</vt:i4>
  </property>
</Properties>
</file>